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67"/>
  </p:notesMasterIdLst>
  <p:sldIdLst>
    <p:sldId id="256" r:id="rId2"/>
    <p:sldId id="257" r:id="rId3"/>
    <p:sldId id="259" r:id="rId4"/>
    <p:sldId id="300" r:id="rId5"/>
    <p:sldId id="289" r:id="rId6"/>
    <p:sldId id="290" r:id="rId7"/>
    <p:sldId id="296" r:id="rId8"/>
    <p:sldId id="297" r:id="rId9"/>
    <p:sldId id="298" r:id="rId10"/>
    <p:sldId id="291" r:id="rId11"/>
    <p:sldId id="294" r:id="rId12"/>
    <p:sldId id="299" r:id="rId13"/>
    <p:sldId id="301" r:id="rId14"/>
    <p:sldId id="305" r:id="rId15"/>
    <p:sldId id="368" r:id="rId16"/>
    <p:sldId id="307" r:id="rId17"/>
    <p:sldId id="309" r:id="rId18"/>
    <p:sldId id="302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4" r:id="rId32"/>
    <p:sldId id="323" r:id="rId33"/>
    <p:sldId id="366" r:id="rId34"/>
    <p:sldId id="364" r:id="rId35"/>
    <p:sldId id="325" r:id="rId36"/>
    <p:sldId id="326" r:id="rId37"/>
    <p:sldId id="347" r:id="rId38"/>
    <p:sldId id="346" r:id="rId39"/>
    <p:sldId id="349" r:id="rId40"/>
    <p:sldId id="353" r:id="rId41"/>
    <p:sldId id="357" r:id="rId42"/>
    <p:sldId id="358" r:id="rId43"/>
    <p:sldId id="359" r:id="rId44"/>
    <p:sldId id="360" r:id="rId45"/>
    <p:sldId id="361" r:id="rId46"/>
    <p:sldId id="362" r:id="rId47"/>
    <p:sldId id="365" r:id="rId48"/>
    <p:sldId id="363" r:id="rId49"/>
    <p:sldId id="356" r:id="rId50"/>
    <p:sldId id="331" r:id="rId51"/>
    <p:sldId id="332" r:id="rId52"/>
    <p:sldId id="370" r:id="rId53"/>
    <p:sldId id="341" r:id="rId54"/>
    <p:sldId id="371" r:id="rId55"/>
    <p:sldId id="372" r:id="rId56"/>
    <p:sldId id="342" r:id="rId57"/>
    <p:sldId id="343" r:id="rId58"/>
    <p:sldId id="344" r:id="rId59"/>
    <p:sldId id="262" r:id="rId60"/>
    <p:sldId id="265" r:id="rId61"/>
    <p:sldId id="310" r:id="rId62"/>
    <p:sldId id="348" r:id="rId63"/>
    <p:sldId id="367" r:id="rId64"/>
    <p:sldId id="369" r:id="rId65"/>
    <p:sldId id="352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8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F98F6-046C-4A61-A4DD-0818A66BB8A0}" type="datetimeFigureOut">
              <a:rPr lang="en-IN" smtClean="0"/>
              <a:t>18-01-2017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BE6B3-2D16-4A1B-99C8-9BB68DB865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42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4786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Lecture #02: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Samanta\Documents\Drawing1.vsd\Drawing\~Page-1\Sheet.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cademic\Course\PDS\My%20Slides\Drawing1\Drawing\~Page-1\Sheet.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Document3.docx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221088"/>
            <a:ext cx="5637010" cy="192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Debasis Samanta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Computer Science &amp; Engineering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Indian Institute of Technology Kharagpur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Spring-2017</a:t>
            </a:r>
            <a:endParaRPr lang="en-IN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335" y="980728"/>
            <a:ext cx="8352928" cy="108012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Programming and Data Structures</a:t>
            </a:r>
            <a:endParaRPr lang="en-IN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76872"/>
            <a:ext cx="1621790" cy="1638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28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 example 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108" y="1196752"/>
            <a:ext cx="8784976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91000"/>
                </a:schemeClr>
              </a:gs>
              <a:gs pos="98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marL="365760" lvl="1" indent="0">
              <a:buNone/>
            </a:pP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This program takes no input, but outputs the 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volume of a sphere. </a:t>
            </a:r>
            <a:endParaRPr lang="en-IN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695" y="1763411"/>
            <a:ext cx="7476601" cy="4345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580112" y="3645024"/>
            <a:ext cx="3563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You should save this program with an extension .c, for example </a:t>
            </a:r>
            <a:r>
              <a:rPr lang="en-US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geometry.c</a:t>
            </a:r>
            <a:endParaRPr lang="en-IN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18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Just for practice… 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204" y="1124744"/>
            <a:ext cx="8784976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91000"/>
                </a:schemeClr>
              </a:gs>
              <a:gs pos="98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marL="365760" lvl="1" indent="0">
              <a:buNone/>
            </a:pP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 this stage, it is a bit difficult for you but still you can have a try about it. What is the output, if input is “NOT”?</a:t>
            </a:r>
            <a:endParaRPr lang="en-IN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604181"/>
              </p:ext>
            </p:extLst>
          </p:nvPr>
        </p:nvGraphicFramePr>
        <p:xfrm>
          <a:off x="1065213" y="1885280"/>
          <a:ext cx="7015162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Visio" r:id="rId3" imgW="7015623" imgH="4063500" progId="Visio.Drawing.11">
                  <p:link updateAutomatic="1"/>
                </p:oleObj>
              </mc:Choice>
              <mc:Fallback>
                <p:oleObj name="Visio" r:id="rId3" imgW="7015623" imgH="406350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5213" y="1885280"/>
                        <a:ext cx="7015162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622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Just for practice… 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204" y="1124744"/>
            <a:ext cx="8784976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91000"/>
                </a:schemeClr>
              </a:gs>
              <a:gs pos="98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marL="365760" lvl="1" indent="0">
              <a:buNone/>
            </a:pP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Yes, the program looks correct but ultimately is failed to run! See the corrected version of the program. </a:t>
            </a:r>
            <a:endParaRPr lang="en-IN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726336"/>
              </p:ext>
            </p:extLst>
          </p:nvPr>
        </p:nvGraphicFramePr>
        <p:xfrm>
          <a:off x="1043608" y="1916832"/>
          <a:ext cx="7209294" cy="4176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" name="Visio" r:id="rId3" imgW="7015623" imgH="4063500" progId="Visio.Drawing.11">
                  <p:link updateAutomatic="1"/>
                </p:oleObj>
              </mc:Choice>
              <mc:Fallback>
                <p:oleObj name="Visio" r:id="rId3" imgW="7015623" imgH="406350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916832"/>
                        <a:ext cx="7209294" cy="4176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223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13</a:t>
            </a:fld>
            <a:endParaRPr lang="en-IN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75656" y="2996952"/>
            <a:ext cx="6696744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Language Elements in C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62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C-Character Set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I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 language alphabet:</a:t>
            </a:r>
          </a:p>
          <a:p>
            <a:pPr lvl="1">
              <a:buFont typeface="Arial" pitchFamily="34" charset="0"/>
              <a:buChar char="•"/>
            </a:pPr>
            <a:r>
              <a:rPr lang="en-IN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Uppercase </a:t>
            </a:r>
            <a:r>
              <a:rPr lang="en-IN" sz="2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letters ‘A’ to ‘Z’</a:t>
            </a:r>
          </a:p>
          <a:p>
            <a:pPr lvl="1">
              <a:buFont typeface="Arial" pitchFamily="34" charset="0"/>
              <a:buChar char="•"/>
            </a:pPr>
            <a:r>
              <a:rPr lang="en-IN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Lowercase </a:t>
            </a:r>
            <a:r>
              <a:rPr lang="en-IN" sz="2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letters ‘a’ to ‘z’</a:t>
            </a:r>
          </a:p>
          <a:p>
            <a:pPr lvl="1">
              <a:buFont typeface="Arial" pitchFamily="34" charset="0"/>
              <a:buChar char="•"/>
            </a:pPr>
            <a:r>
              <a:rPr lang="en-IN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Digits </a:t>
            </a:r>
            <a:r>
              <a:rPr lang="en-IN" sz="2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‘0’ to ‘9’</a:t>
            </a:r>
          </a:p>
          <a:p>
            <a:pPr lvl="1">
              <a:buFont typeface="Arial" pitchFamily="34" charset="0"/>
              <a:buChar char="•"/>
            </a:pPr>
            <a:r>
              <a:rPr lang="en-IN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IN" sz="2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special characters:</a:t>
            </a:r>
            <a:endParaRPr lang="en-IN" sz="2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White space character in C</a:t>
            </a:r>
            <a:endParaRPr lang="en-US" sz="1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\b         blank space               \t          horizontal tab                    </a:t>
            </a:r>
            <a:r>
              <a:rPr lang="en-US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        vertical tab      </a:t>
            </a:r>
            <a:r>
              <a:rPr lang="en-US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         carriage return          \f         form feed                   \n         new </a:t>
            </a:r>
            <a:r>
              <a:rPr lang="en-US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line                             \\          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Back slash      </a:t>
            </a:r>
            <a:r>
              <a:rPr lang="en-US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\’         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Single quote                          \"         Double quote       </a:t>
            </a:r>
            <a:r>
              <a:rPr lang="en-US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\?         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Question mark          </a:t>
            </a:r>
            <a:r>
              <a:rPr lang="en-US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\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         Null                 </a:t>
            </a:r>
            <a:r>
              <a:rPr lang="en-US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        Alarm (bell</a:t>
            </a:r>
            <a:r>
              <a:rPr lang="en-US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851096"/>
              </p:ext>
            </p:extLst>
          </p:nvPr>
        </p:nvGraphicFramePr>
        <p:xfrm>
          <a:off x="1470025" y="2508250"/>
          <a:ext cx="7607140" cy="2360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2" name="Document" r:id="rId3" imgW="5733936" imgH="1778479" progId="Word.Document.12">
                  <p:embed/>
                </p:oleObj>
              </mc:Choice>
              <mc:Fallback>
                <p:oleObj name="Document" r:id="rId3" imgW="5733936" imgH="17784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0025" y="2508250"/>
                        <a:ext cx="7607140" cy="2360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021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ASCII Codes of C-Character Set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679632"/>
              </p:ext>
            </p:extLst>
          </p:nvPr>
        </p:nvGraphicFramePr>
        <p:xfrm>
          <a:off x="-960704" y="1484784"/>
          <a:ext cx="6828848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Document" r:id="rId3" imgW="5956042" imgH="3455150" progId="Word.Document.12">
                  <p:embed/>
                </p:oleObj>
              </mc:Choice>
              <mc:Fallback>
                <p:oleObj name="Document" r:id="rId3" imgW="5956042" imgH="34551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960704" y="1484784"/>
                        <a:ext cx="6828848" cy="3960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019245"/>
              </p:ext>
            </p:extLst>
          </p:nvPr>
        </p:nvGraphicFramePr>
        <p:xfrm>
          <a:off x="3371009" y="1482725"/>
          <a:ext cx="6817615" cy="3962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Document" r:id="rId5" imgW="5956042" imgH="3454430" progId="Word.Document.12">
                  <p:embed/>
                </p:oleObj>
              </mc:Choice>
              <mc:Fallback>
                <p:oleObj name="Document" r:id="rId5" imgW="5956042" imgH="345443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71009" y="1482725"/>
                        <a:ext cx="6817615" cy="3962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539552" y="5413702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language recognizes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total 256 ASCII codes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other 128 ASCII codes are for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extended characters’ symbols</a:t>
            </a:r>
            <a:endParaRPr lang="en-IN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13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Keywords in C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Keywords</a:t>
            </a:r>
          </a:p>
          <a:p>
            <a:pPr lvl="1">
              <a:buFont typeface="Arial" pitchFamily="34" charset="0"/>
              <a:buChar char="•"/>
            </a:pP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Keywords are those words whose meaning is already defined by 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Compiler; also called “reserved words” and cannot be used in identifier declaration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are 32 keywords in C</a:t>
            </a:r>
          </a:p>
          <a:p>
            <a:pPr marL="640080" lvl="2" indent="0">
              <a:buNone/>
            </a:pPr>
            <a:endParaRPr lang="en-US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167542"/>
              </p:ext>
            </p:extLst>
          </p:nvPr>
        </p:nvGraphicFramePr>
        <p:xfrm>
          <a:off x="1634046" y="2708920"/>
          <a:ext cx="5803900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0" name="Document" r:id="rId3" imgW="5814742" imgH="2659946" progId="Word.Document.12">
                  <p:embed/>
                </p:oleObj>
              </mc:Choice>
              <mc:Fallback>
                <p:oleObj name="Document" r:id="rId3" imgW="5814742" imgH="26599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4046" y="2708920"/>
                        <a:ext cx="5803900" cy="2652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6667464" y="3429000"/>
            <a:ext cx="21723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 is a case-sensitive </a:t>
            </a: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programming </a:t>
            </a:r>
          </a:p>
          <a:p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anguage!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68313" y="5312286"/>
            <a:ext cx="6912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 you declare a function of your own having function name “</a:t>
            </a:r>
            <a:r>
              <a:rPr lang="en-IN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strlen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”?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27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Identifiers in C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Identifiers</a:t>
            </a: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Names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given to various program elements (</a:t>
            </a: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variables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constants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functions, etc.)</a:t>
            </a: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consist of letters, digits and the underscore 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(‘_’) character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with no space between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Blank and comma are not allowed.</a:t>
            </a: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 must be 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alphabet or underscore.</a:t>
            </a: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identifier can be arbitrary long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Identifier should not be a reserved word.</a:t>
            </a: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8">
              <a:buFont typeface="Arial" pitchFamily="34" charset="0"/>
              <a:buChar char="•"/>
            </a:pPr>
            <a:endParaRPr lang="en-IN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compilers recognize only the first few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characters of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name (16 or 31).</a:t>
            </a: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sensitive</a:t>
            </a: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area’, ‘AREA’ and ‘Area’ are all different.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35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18</a:t>
            </a:fld>
            <a:endParaRPr lang="en-IN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03648" y="2996952"/>
            <a:ext cx="6696744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Variables and Data Types in C 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75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Variables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a data name that can be used to store 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data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1" indent="0">
              <a:buNone/>
            </a:pP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Example: </a:t>
            </a:r>
            <a:r>
              <a:rPr lang="en-US" sz="17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= 39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here x being a variable presently stored 39 in it</a:t>
            </a:r>
          </a:p>
          <a:p>
            <a:pPr lvl="8">
              <a:buFont typeface="Arial" pitchFamily="34" charset="0"/>
              <a:buChar char="•"/>
            </a:pPr>
            <a:endParaRPr lang="en-IN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Unlike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constants, a variable may take 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different values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memory during execution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Variable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names follow the naming 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convention for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identifiers.</a:t>
            </a:r>
          </a:p>
          <a:p>
            <a:pPr marL="365760" lvl="1" indent="0">
              <a:buNone/>
            </a:pPr>
            <a:r>
              <a:rPr lang="en-IN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Examples: 	</a:t>
            </a:r>
            <a:r>
              <a:rPr lang="en-IN" sz="17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     speed    name2     current</a:t>
            </a:r>
            <a:endParaRPr lang="en-US" sz="17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729335"/>
              </p:ext>
            </p:extLst>
          </p:nvPr>
        </p:nvGraphicFramePr>
        <p:xfrm>
          <a:off x="3275856" y="4005064"/>
          <a:ext cx="213931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213931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int</a:t>
                      </a: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a, b, c;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char x;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a = 3;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b = 50</a:t>
                      </a:r>
                      <a:r>
                        <a:rPr lang="en-IN" sz="1400" dirty="0" smtClean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;  c </a:t>
                      </a: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= a-b;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x = ‘d’;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b = 20</a:t>
                      </a:r>
                      <a:r>
                        <a:rPr lang="en-IN" sz="1400" dirty="0" smtClean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; a </a:t>
                      </a: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= a+1</a:t>
                      </a:r>
                      <a:r>
                        <a:rPr lang="en-IN" sz="1400" dirty="0" smtClean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;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x = ‘G’;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70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708920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Lecture #2</a:t>
            </a:r>
          </a:p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C-Programming Elements</a:t>
            </a:r>
            <a:endParaRPr lang="en-IN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82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Constants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Unlike a variable, a constant cannot store any value</a:t>
            </a:r>
            <a:endParaRPr lang="en-US" sz="17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Example: 325 = x; is absurd!</a:t>
            </a:r>
            <a:endParaRPr lang="en-IN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are two types of constants</a:t>
            </a:r>
          </a:p>
          <a:p>
            <a:pPr marL="365760" lvl="1" indent="0">
              <a:buNone/>
            </a:pPr>
            <a:endParaRPr lang="en-US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524125"/>
            <a:ext cx="68484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597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Integer Constants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Consists of a sequence of digits, with 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possibly a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plus or a minus sign before it.</a:t>
            </a:r>
          </a:p>
          <a:p>
            <a:pPr lvl="1"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Example:  12345, +596, -137</a:t>
            </a:r>
            <a:endParaRPr lang="en-IN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7">
              <a:buFont typeface="Arial" pitchFamily="34" charset="0"/>
              <a:buChar char="•"/>
            </a:pPr>
            <a:endParaRPr lang="en-IN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Embedded </a:t>
            </a:r>
            <a:r>
              <a:rPr lang="en-IN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spaces, commas and non-digit characters </a:t>
            </a: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permitted between digits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sz="1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Maximum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minimum values (for 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32-bit representations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Maximum: </a:t>
            </a:r>
            <a:r>
              <a:rPr lang="en-IN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2147483647</a:t>
            </a:r>
          </a:p>
          <a:p>
            <a:pPr lvl="1">
              <a:buFont typeface="Arial" pitchFamily="34" charset="0"/>
              <a:buChar char="•"/>
            </a:pP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Minimum: </a:t>
            </a:r>
            <a:r>
              <a:rPr lang="en-IN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2147483648</a:t>
            </a:r>
            <a:endParaRPr lang="en-US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568" y="4653136"/>
            <a:ext cx="7049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is the value of 10! Is it can be stored in a computer?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9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Floating-point Constants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contain fractional parts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Very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large or very small numbers can 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 represented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1" indent="0">
              <a:buNone/>
            </a:pP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Example: 23000000 </a:t>
            </a:r>
            <a:r>
              <a:rPr lang="en-IN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 be represented as </a:t>
            </a:r>
            <a:r>
              <a:rPr lang="en-IN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2.3e7; here, e means “10 to the power of”</a:t>
            </a:r>
          </a:p>
          <a:p>
            <a:pPr marL="365760" lvl="1" indent="0">
              <a:buNone/>
            </a:pP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different notations:</a:t>
            </a:r>
          </a:p>
          <a:p>
            <a:pPr lvl="1">
              <a:buFont typeface="Arial" pitchFamily="34" charset="0"/>
              <a:buChar char="•"/>
            </a:pP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Decimal </a:t>
            </a:r>
            <a:r>
              <a:rPr lang="en-IN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notation</a:t>
            </a:r>
          </a:p>
          <a:p>
            <a:pPr marL="640080" lvl="2" indent="0">
              <a:buNone/>
            </a:pPr>
            <a:r>
              <a:rPr lang="en-IN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IN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Example:  25.0</a:t>
            </a:r>
            <a:r>
              <a:rPr lang="en-IN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0.0034, .84, -</a:t>
            </a:r>
            <a:r>
              <a:rPr lang="en-IN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2.234</a:t>
            </a:r>
          </a:p>
          <a:p>
            <a:pPr lvl="8">
              <a:buFont typeface="Arial" pitchFamily="34" charset="0"/>
              <a:buChar char="•"/>
            </a:pPr>
            <a:endParaRPr lang="en-IN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Exponential </a:t>
            </a:r>
            <a:r>
              <a:rPr lang="en-IN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(scientific) </a:t>
            </a: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notation </a:t>
            </a:r>
          </a:p>
          <a:p>
            <a:pPr marL="640080" lvl="2" indent="0">
              <a:buNone/>
            </a:pPr>
            <a:r>
              <a:rPr lang="en-IN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Example: 3.45e23</a:t>
            </a:r>
            <a:r>
              <a:rPr lang="en-IN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0.123e-12, 123E2</a:t>
            </a:r>
            <a:endParaRPr lang="en-US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03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Character Constants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Contains a single character enclosed within a 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pair of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single quote marks (‘ ’).</a:t>
            </a:r>
          </a:p>
          <a:p>
            <a:pPr marL="365760" lvl="1" indent="0">
              <a:buNone/>
            </a:pP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Examples </a:t>
            </a:r>
            <a:r>
              <a:rPr lang="en-IN" sz="1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:: ‘2’, ‘+’, ‘Z</a:t>
            </a:r>
            <a:r>
              <a:rPr lang="en-IN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lvl="3">
              <a:buFont typeface="Arial" pitchFamily="34" charset="0"/>
              <a:buChar char="•"/>
            </a:pPr>
            <a:endParaRPr lang="en-IN" sz="1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special backslash 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characters</a:t>
            </a:r>
          </a:p>
          <a:p>
            <a:pPr lvl="8">
              <a:buFont typeface="Arial" pitchFamily="34" charset="0"/>
              <a:buChar char="•"/>
            </a:pPr>
            <a:endParaRPr lang="en-IN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‘\</a:t>
            </a:r>
            <a:r>
              <a:rPr lang="en-IN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n’ </a:t>
            </a: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new </a:t>
            </a:r>
            <a:r>
              <a:rPr lang="en-IN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line</a:t>
            </a:r>
          </a:p>
          <a:p>
            <a:pPr marL="45720" indent="0">
              <a:buNone/>
            </a:pP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‘\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t’ 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horizontal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tab</a:t>
            </a:r>
          </a:p>
          <a:p>
            <a:pPr marL="45720" indent="0">
              <a:buNone/>
            </a:pP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‘\’’ 	single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quote</a:t>
            </a:r>
          </a:p>
          <a:p>
            <a:pPr marL="45720" indent="0">
              <a:buNone/>
            </a:pP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‘\”’ 	double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quote</a:t>
            </a:r>
          </a:p>
          <a:p>
            <a:pPr marL="45720" indent="0">
              <a:buNone/>
            </a:pP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‘\\’ 	backslash</a:t>
            </a:r>
            <a:endParaRPr lang="en-IN" sz="1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‘\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0’ 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null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5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Character Constants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Sequence of characters enclosed in double 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quotes (“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“).</a:t>
            </a:r>
          </a:p>
          <a:p>
            <a:pPr lvl="1">
              <a:buFont typeface="Arial" pitchFamily="34" charset="0"/>
              <a:buChar char="•"/>
            </a:pP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characters may be letters, numbers, </a:t>
            </a: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characters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blank spaces.</a:t>
            </a:r>
          </a:p>
          <a:p>
            <a:pPr lvl="2">
              <a:buFont typeface="Arial" pitchFamily="34" charset="0"/>
              <a:buChar char="•"/>
            </a:pPr>
            <a:r>
              <a:rPr lang="en-IN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Examples: 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nice”, “Good Morning”, “3+6”, “3”, “C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lvl="2">
              <a:buFont typeface="Arial" pitchFamily="34" charset="0"/>
              <a:buChar char="•"/>
            </a:pPr>
            <a:endParaRPr lang="en-IN" sz="1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Differences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from character constants:</a:t>
            </a:r>
          </a:p>
          <a:p>
            <a:pPr>
              <a:buFont typeface="Arial" pitchFamily="34" charset="0"/>
              <a:buChar char="•"/>
            </a:pP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C’ and “C” are not equivalent.</a:t>
            </a:r>
          </a:p>
          <a:p>
            <a:pPr lvl="1">
              <a:buFont typeface="Arial" pitchFamily="34" charset="0"/>
              <a:buChar char="•"/>
            </a:pP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IN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C’ has an equivalent integer value </a:t>
            </a: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while, </a:t>
            </a:r>
            <a:r>
              <a:rPr lang="en-IN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“C” does not.</a:t>
            </a:r>
            <a:endParaRPr lang="en-US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26712"/>
              </p:ext>
            </p:extLst>
          </p:nvPr>
        </p:nvGraphicFramePr>
        <p:xfrm>
          <a:off x="6588224" y="3140968"/>
          <a:ext cx="2139315" cy="2944368"/>
        </p:xfrm>
        <a:graphic>
          <a:graphicData uri="http://schemas.openxmlformats.org/drawingml/2006/table">
            <a:tbl>
              <a:tblPr firstRow="1" firstCol="1" bandRow="1"/>
              <a:tblGrid>
                <a:gridCol w="213931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int</a:t>
                      </a: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a, b, c;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char x;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a = 3;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b = 50;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c = a-b;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x = ‘d’;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b = 20;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a = a+1;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x = ‘G’;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Basic Data Types in C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:: integer quantity</a:t>
            </a:r>
          </a:p>
          <a:p>
            <a:pPr lvl="1">
              <a:buFont typeface="Arial" pitchFamily="34" charset="0"/>
              <a:buChar char="•"/>
            </a:pPr>
            <a:r>
              <a:rPr lang="en-IN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Typically occupies 4 bytes (32 bits) in memory</a:t>
            </a: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3">
              <a:buFont typeface="Arial" pitchFamily="34" charset="0"/>
              <a:buChar char="•"/>
            </a:pPr>
            <a:endParaRPr lang="en-IN" sz="1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 :: single character</a:t>
            </a:r>
          </a:p>
          <a:p>
            <a:pPr lvl="1">
              <a:buFont typeface="Arial" pitchFamily="34" charset="0"/>
              <a:buChar char="•"/>
            </a:pPr>
            <a:r>
              <a:rPr lang="en-IN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Typically occupies 1 byte (8 bits) in memory</a:t>
            </a: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3">
              <a:buFont typeface="Arial" pitchFamily="34" charset="0"/>
              <a:buChar char="•"/>
            </a:pPr>
            <a:endParaRPr lang="en-IN" sz="1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float :: floating-point number (a number with a decimal point)</a:t>
            </a:r>
          </a:p>
          <a:p>
            <a:pPr lvl="1">
              <a:buFont typeface="Arial" pitchFamily="34" charset="0"/>
              <a:buChar char="•"/>
            </a:pPr>
            <a:r>
              <a:rPr lang="en-IN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Typically occupies 4 bytes (32 bits) in memory</a:t>
            </a: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3">
              <a:buFont typeface="Arial" pitchFamily="34" charset="0"/>
              <a:buChar char="•"/>
            </a:pPr>
            <a:endParaRPr lang="en-IN" sz="1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:: double-precision floating-point number</a:t>
            </a:r>
          </a:p>
          <a:p>
            <a:pPr lvl="1">
              <a:buFont typeface="Arial" pitchFamily="34" charset="0"/>
              <a:buChar char="•"/>
            </a:pP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Precision </a:t>
            </a:r>
            <a:r>
              <a:rPr lang="en-IN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refers to the number of significant digits after the decimal point.</a:t>
            </a:r>
            <a:endParaRPr lang="en-US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86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Basic Data Types in C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Augmented data types in C</a:t>
            </a:r>
            <a:endParaRPr lang="en-IN" sz="19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basic data types can be 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augmented by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using certain data type qualifiers:</a:t>
            </a:r>
          </a:p>
          <a:p>
            <a:pPr marL="45720" indent="0">
              <a:buNone/>
            </a:pP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short</a:t>
            </a:r>
            <a:endParaRPr lang="en-IN" sz="1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long</a:t>
            </a:r>
            <a:endParaRPr lang="en-IN" sz="1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signed</a:t>
            </a:r>
            <a:endParaRPr lang="en-IN" sz="1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unsigned</a:t>
            </a:r>
          </a:p>
          <a:p>
            <a:pPr marL="45720" indent="0">
              <a:buNone/>
            </a:pPr>
            <a:endParaRPr lang="en-IN" sz="1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Typical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365760" lvl="1" indent="0">
              <a:buNone/>
            </a:pP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short </a:t>
            </a:r>
            <a:r>
              <a:rPr lang="en-IN" sz="1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endParaRPr lang="en-IN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long </a:t>
            </a:r>
            <a:r>
              <a:rPr lang="en-IN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endParaRPr lang="en-IN" sz="1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unsigned </a:t>
            </a:r>
            <a:r>
              <a:rPr lang="en-IN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endParaRPr lang="en-IN" sz="1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3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Basic Data Types in C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Storage specification of different C data types</a:t>
            </a:r>
          </a:p>
          <a:p>
            <a:pPr marL="45720" indent="0">
              <a:buNone/>
            </a:pPr>
            <a:endParaRPr lang="en-US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059061"/>
              </p:ext>
            </p:extLst>
          </p:nvPr>
        </p:nvGraphicFramePr>
        <p:xfrm>
          <a:off x="3203848" y="1844824"/>
          <a:ext cx="4968552" cy="2592291"/>
        </p:xfrm>
        <a:graphic>
          <a:graphicData uri="http://schemas.openxmlformats.org/drawingml/2006/table">
            <a:tbl>
              <a:tblPr/>
              <a:tblGrid>
                <a:gridCol w="1012112"/>
                <a:gridCol w="874097"/>
                <a:gridCol w="3082343"/>
              </a:tblGrid>
              <a:tr h="372641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IN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 b="1" spc="-35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000" b="1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y</a:t>
                      </a:r>
                      <a:r>
                        <a:rPr lang="en-IN" sz="1000" b="1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en-IN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 b="1" spc="-5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IN" sz="1000" b="1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000" b="1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 b="1" spc="-2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IN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IN" sz="1000" b="1" spc="-15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en-IN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IN" sz="1000" b="1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IN" sz="1000" b="1" spc="-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IN" sz="1000" b="1" spc="-25">
                          <a:effectLst/>
                          <a:latin typeface="Calibri"/>
                          <a:ea typeface="Calibri"/>
                          <a:cs typeface="Calibri"/>
                        </a:rPr>
                        <a:t>z</a:t>
                      </a:r>
                      <a:r>
                        <a:rPr lang="en-IN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3180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en-IN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en-IN" sz="1000" b="1" spc="-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IN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IN" sz="1000" b="1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b="1" spc="5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en-IN" sz="1000" b="1" spc="-5">
                          <a:effectLst/>
                          <a:latin typeface="Calibri"/>
                          <a:ea typeface="Calibri"/>
                          <a:cs typeface="Calibri"/>
                        </a:rPr>
                        <a:t>y</a:t>
                      </a:r>
                      <a:r>
                        <a:rPr lang="en-IN" sz="1000" b="1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e)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IN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31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 b="1" spc="-60" dirty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en-IN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IN" sz="1000" b="1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en-IN" sz="1000" b="1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en-IN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IN" sz="1000" b="1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b="1" spc="-2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IN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IN" sz="1000" b="1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IN" sz="1000" b="1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en-IN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546"/>
                    </a:solidFill>
                  </a:tcPr>
                </a:tc>
              </a:tr>
              <a:tr h="210624">
                <a:tc>
                  <a:txBody>
                    <a:bodyPr/>
                    <a:lstStyle/>
                    <a:p>
                      <a:pPr marL="42545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128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t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127</a:t>
                      </a:r>
                      <a:r>
                        <a:rPr lang="en-IN" sz="10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 spc="-2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255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</a:tr>
              <a:tr h="210624">
                <a:tc>
                  <a:txBody>
                    <a:bodyPr/>
                    <a:lstStyle/>
                    <a:p>
                      <a:pPr marL="42545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un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igned</a:t>
                      </a:r>
                      <a:r>
                        <a:rPr lang="en-IN" sz="1000" spc="-2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255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9"/>
                    </a:solidFill>
                  </a:tcPr>
                </a:tc>
              </a:tr>
              <a:tr h="210624">
                <a:tc>
                  <a:txBody>
                    <a:bodyPr/>
                    <a:lstStyle/>
                    <a:p>
                      <a:pPr marL="42545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igned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128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t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127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</a:tr>
              <a:tr h="372641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IN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IN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31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32,768</a:t>
                      </a:r>
                      <a:r>
                        <a:rPr lang="en-IN" sz="1000" spc="-2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32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767</a:t>
                      </a:r>
                      <a:r>
                        <a:rPr lang="en-IN" sz="1000" spc="-3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or 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2,147,483,648</a:t>
                      </a:r>
                      <a:r>
                        <a:rPr lang="en-IN" sz="1000" spc="-3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31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2,147,483,647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9"/>
                    </a:solidFill>
                  </a:tcPr>
                </a:tc>
              </a:tr>
              <a:tr h="210624">
                <a:tc>
                  <a:txBody>
                    <a:bodyPr/>
                    <a:lstStyle/>
                    <a:p>
                      <a:pPr marL="42545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un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igned</a:t>
                      </a:r>
                      <a:r>
                        <a:rPr lang="en-IN" sz="1000" spc="-2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65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535</a:t>
                      </a:r>
                      <a:r>
                        <a:rPr lang="en-IN" sz="1000" spc="-3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or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294,967,295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</a:tr>
              <a:tr h="210624">
                <a:tc>
                  <a:txBody>
                    <a:bodyPr/>
                    <a:lstStyle/>
                    <a:p>
                      <a:pPr marL="42545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ort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32,768</a:t>
                      </a:r>
                      <a:r>
                        <a:rPr lang="en-IN" sz="1000" spc="-2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32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767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9"/>
                    </a:solidFill>
                  </a:tcPr>
                </a:tc>
              </a:tr>
              <a:tr h="372641">
                <a:tc>
                  <a:txBody>
                    <a:bodyPr/>
                    <a:lstStyle/>
                    <a:p>
                      <a:pPr marL="42545" marR="285750">
                        <a:lnSpc>
                          <a:spcPts val="12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un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igned</a:t>
                      </a:r>
                      <a:r>
                        <a:rPr lang="en-IN" sz="1000" spc="-4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ort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IN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31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IN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31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r>
                        <a:rPr lang="en-IN" sz="10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65</a:t>
                      </a:r>
                      <a:r>
                        <a:rPr lang="en-IN" sz="10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IN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535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</a:tr>
              <a:tr h="210624">
                <a:tc>
                  <a:txBody>
                    <a:bodyPr/>
                    <a:lstStyle/>
                    <a:p>
                      <a:pPr marL="42545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lo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2,147,483,648</a:t>
                      </a:r>
                      <a:r>
                        <a:rPr lang="en-IN" sz="1000" spc="-3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 spc="-2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2,147,483,647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9"/>
                    </a:solidFill>
                  </a:tcPr>
                </a:tc>
              </a:tr>
              <a:tr h="210624">
                <a:tc>
                  <a:txBody>
                    <a:bodyPr/>
                    <a:lstStyle/>
                    <a:p>
                      <a:pPr marL="42545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un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igned</a:t>
                      </a:r>
                      <a:r>
                        <a:rPr lang="en-IN" sz="1000" spc="-2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lo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IN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r>
                        <a:rPr lang="en-IN" sz="10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r>
                        <a:rPr lang="en-IN" sz="10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IN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294,967,295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677344"/>
              </p:ext>
            </p:extLst>
          </p:nvPr>
        </p:nvGraphicFramePr>
        <p:xfrm>
          <a:off x="3275856" y="4725144"/>
          <a:ext cx="4968551" cy="1152127"/>
        </p:xfrm>
        <a:graphic>
          <a:graphicData uri="http://schemas.openxmlformats.org/drawingml/2006/table">
            <a:tbl>
              <a:tblPr/>
              <a:tblGrid>
                <a:gridCol w="928536"/>
                <a:gridCol w="1058117"/>
                <a:gridCol w="1739760"/>
                <a:gridCol w="1242138"/>
              </a:tblGrid>
              <a:tr h="471325">
                <a:tc>
                  <a:txBody>
                    <a:bodyPr/>
                    <a:lstStyle/>
                    <a:p>
                      <a:pPr>
                        <a:lnSpc>
                          <a:spcPts val="85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IN" sz="8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spc="-3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200" b="1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y</a:t>
                      </a:r>
                      <a:r>
                        <a:rPr lang="en-IN" sz="1200" b="1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en-IN" sz="12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IN" sz="1200" b="1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200" b="1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200" b="1" spc="-15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IN" sz="1200" b="1" spc="-5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IN" sz="1200" b="1" spc="-15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en-IN" sz="1200" b="1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IN" sz="1200" b="1" spc="-1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200" b="1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IN" sz="1200" b="1" spc="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IN" sz="1200" b="1" spc="-20">
                          <a:effectLst/>
                          <a:latin typeface="Calibri"/>
                          <a:ea typeface="Calibri"/>
                          <a:cs typeface="Calibri"/>
                        </a:rPr>
                        <a:t>z</a:t>
                      </a:r>
                      <a:r>
                        <a:rPr lang="en-IN" sz="1200" b="1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3180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  <a:latin typeface="Calibri"/>
                          <a:ea typeface="Calibri"/>
                          <a:cs typeface="Calibri"/>
                        </a:rPr>
                        <a:t>(in</a:t>
                      </a:r>
                      <a:r>
                        <a:rPr lang="en-IN" sz="1200" b="1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200" b="1" spc="-10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en-IN" sz="1200" b="1" spc="-5">
                          <a:effectLst/>
                          <a:latin typeface="Calibri"/>
                          <a:ea typeface="Calibri"/>
                          <a:cs typeface="Calibri"/>
                        </a:rPr>
                        <a:t>y</a:t>
                      </a:r>
                      <a:r>
                        <a:rPr lang="en-IN" sz="1200" b="1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200" b="1" spc="-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IN" sz="1200" b="1">
                          <a:effectLst/>
                          <a:latin typeface="Calibri"/>
                          <a:ea typeface="Calibri"/>
                          <a:cs typeface="Calibri"/>
                        </a:rPr>
                        <a:t>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5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IN" sz="8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31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spc="-7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en-IN" sz="1200" b="1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IN" sz="1200" b="1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lu</a:t>
                      </a:r>
                      <a:r>
                        <a:rPr lang="en-IN" sz="12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IN" sz="1200" b="1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200" b="1" spc="-2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IN" sz="1200" b="1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IN" sz="1200" b="1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IN" sz="1200" b="1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en-IN" sz="12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5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IN" sz="8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3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en-IN" sz="1200" b="1" spc="-1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en-IN" sz="1200" b="1" spc="-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IN" sz="1200" b="1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en-IN" sz="1200" b="1" spc="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IN" sz="1200" b="1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IN" sz="1200" b="1" spc="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en-IN" sz="1200" b="1">
                          <a:effectLst/>
                          <a:latin typeface="Calibri"/>
                          <a:ea typeface="Calibri"/>
                          <a:cs typeface="Calibri"/>
                        </a:rPr>
                        <a:t>on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546"/>
                    </a:solidFill>
                  </a:tcPr>
                </a:tc>
              </a:tr>
              <a:tr h="226934">
                <a:tc>
                  <a:txBody>
                    <a:bodyPr/>
                    <a:lstStyle/>
                    <a:p>
                      <a:pPr marL="42545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f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lo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1.2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38</a:t>
                      </a:r>
                      <a:r>
                        <a:rPr lang="en-IN" sz="1000" spc="-3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3.4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38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6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ci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al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laces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</a:tr>
              <a:tr h="226934">
                <a:tc>
                  <a:txBody>
                    <a:bodyPr/>
                    <a:lstStyle/>
                    <a:p>
                      <a:pPr marL="42545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ub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le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2.3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308</a:t>
                      </a:r>
                      <a:r>
                        <a:rPr lang="en-IN" sz="1000" spc="-2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 spc="-2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1.7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308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15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ci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al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laces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9"/>
                    </a:solidFill>
                  </a:tcPr>
                </a:tc>
              </a:tr>
              <a:tr h="226934">
                <a:tc>
                  <a:txBody>
                    <a:bodyPr/>
                    <a:lstStyle/>
                    <a:p>
                      <a:pPr marL="42545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lo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en-IN" sz="10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ub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le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10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3.4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4932</a:t>
                      </a:r>
                      <a:r>
                        <a:rPr lang="en-IN" sz="1000" spc="-3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en-IN" sz="10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1.1</a:t>
                      </a:r>
                      <a:r>
                        <a:rPr lang="en-IN" sz="10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IN" sz="1000" spc="-5">
                          <a:effectLst/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r>
                        <a:rPr lang="en-IN" sz="1000">
                          <a:effectLst/>
                          <a:latin typeface="Calibri"/>
                          <a:ea typeface="Calibri"/>
                          <a:cs typeface="Calibri"/>
                        </a:rPr>
                        <a:t>4932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IN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19</a:t>
                      </a:r>
                      <a:r>
                        <a:rPr lang="en-IN" sz="10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en-IN" sz="10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IN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ci</a:t>
                      </a:r>
                      <a:r>
                        <a:rPr lang="en-IN" sz="10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IN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al</a:t>
                      </a:r>
                      <a:r>
                        <a:rPr lang="en-IN" sz="10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0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en-IN" sz="1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laces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F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691680" y="2205658"/>
            <a:ext cx="1349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Character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15616" y="5085184"/>
            <a:ext cx="1585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Floating-point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97832" y="2852936"/>
            <a:ext cx="1349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Integer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Declarations of Variables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are two purposes:</a:t>
            </a:r>
          </a:p>
          <a:p>
            <a:pPr marL="45720" indent="0">
              <a:buNone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It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tells the compiler what the variable name is.</a:t>
            </a:r>
          </a:p>
          <a:p>
            <a:pPr marL="45720" indent="0">
              <a:buNone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It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specifies what type of data the variable will hold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IN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syntax:</a:t>
            </a:r>
          </a:p>
          <a:p>
            <a:pPr marL="640080" lvl="2" indent="0">
              <a:buNone/>
            </a:pPr>
            <a:r>
              <a:rPr lang="en-IN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data-type variable-list</a:t>
            </a:r>
            <a:r>
              <a:rPr lang="en-IN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40080" lvl="2" indent="0">
              <a:buNone/>
            </a:pP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IN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40080" lvl="2" indent="0">
              <a:buNone/>
            </a:pPr>
            <a:r>
              <a:rPr lang="en-IN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velocity, distance;</a:t>
            </a:r>
          </a:p>
          <a:p>
            <a:pPr marL="640080" lvl="2" indent="0">
              <a:buNone/>
            </a:pPr>
            <a:r>
              <a:rPr lang="en-IN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a, b, c, d;</a:t>
            </a:r>
          </a:p>
          <a:p>
            <a:pPr marL="640080" lvl="2" indent="0">
              <a:buNone/>
            </a:pPr>
            <a:r>
              <a:rPr lang="en-IN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float </a:t>
            </a:r>
            <a:r>
              <a:rPr lang="en-IN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temp;</a:t>
            </a:r>
          </a:p>
          <a:p>
            <a:pPr marL="640080" lvl="2" indent="0">
              <a:buNone/>
            </a:pPr>
            <a:r>
              <a:rPr lang="en-IN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char </a:t>
            </a:r>
            <a:r>
              <a:rPr lang="en-IN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flag, option;</a:t>
            </a:r>
            <a:endParaRPr lang="en-US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29000"/>
            <a:ext cx="5283929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56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Declarations of Variables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According to  C-language, in an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expression</a:t>
            </a: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variable say </a:t>
            </a:r>
            <a:r>
              <a:rPr lang="en-IN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refers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the contents of the 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memory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location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&amp;x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refers to the address of the 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memory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location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5760" lvl="1" indent="0">
              <a:buNone/>
            </a:pPr>
            <a:r>
              <a:rPr lang="en-IN" sz="20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20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sz="20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20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(“%f %f”, </a:t>
            </a:r>
            <a:r>
              <a:rPr lang="en-IN" sz="20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&amp;x, &amp;y);</a:t>
            </a:r>
          </a:p>
          <a:p>
            <a:pPr marL="365760" lvl="1" indent="0">
              <a:buNone/>
            </a:pP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(“%f %f %f”, 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x, y, x + y);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65760" lvl="1" indent="0">
              <a:buNone/>
            </a:pPr>
            <a:endParaRPr lang="en-IN" sz="20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65760" lvl="1" indent="0">
              <a:buNone/>
            </a:pPr>
            <a:endParaRPr lang="es-ES" sz="8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65760" lvl="1" indent="0">
              <a:buNone/>
            </a:pPr>
            <a:endParaRPr lang="en-US" sz="8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40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484784"/>
            <a:ext cx="8640960" cy="464169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basic structure of C programs.</a:t>
            </a:r>
          </a:p>
          <a:p>
            <a:pPr lvl="1"/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Language elements in C.</a:t>
            </a:r>
          </a:p>
          <a:p>
            <a:pPr lvl="1"/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Operators in C-language.</a:t>
            </a:r>
          </a:p>
          <a:p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Variables in C-language.</a:t>
            </a: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Expressions in C-programs.</a:t>
            </a:r>
          </a:p>
          <a:p>
            <a:pPr lvl="8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Automatic type conversion and type casting.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Today’s discussion…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000" i="1" dirty="0" smtClean="0"/>
              <a:t>CS 10001 : Programming and Data Structures</a:t>
            </a:r>
            <a:endParaRPr lang="en-IN" sz="1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23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Declarations of Variables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409700"/>
            <a:ext cx="69913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49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31</a:t>
            </a:fld>
            <a:endParaRPr lang="en-IN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03648" y="2852936"/>
            <a:ext cx="6696744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Assignment in C-Language 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Assignment in C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Used to assign values to variables, using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assignment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operator (=).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syntax:</a:t>
            </a:r>
          </a:p>
          <a:p>
            <a:pPr marL="365760" lvl="1" indent="0">
              <a:buNone/>
            </a:pPr>
            <a:r>
              <a:rPr lang="en-IN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variable_name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expression;</a:t>
            </a:r>
          </a:p>
          <a:p>
            <a:pPr marL="365760" lvl="1" indent="0">
              <a:buNone/>
            </a:pP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velocity </a:t>
            </a:r>
            <a:r>
              <a:rPr lang="en-IN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20;</a:t>
            </a:r>
          </a:p>
          <a:p>
            <a:pPr marL="45720" indent="0">
              <a:buNone/>
            </a:pPr>
            <a:r>
              <a:rPr lang="en-IN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b </a:t>
            </a:r>
            <a:r>
              <a:rPr lang="en-IN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15; temp = 12.5;</a:t>
            </a:r>
          </a:p>
          <a:p>
            <a:pPr marL="45720" indent="0">
              <a:buNone/>
            </a:pPr>
            <a:r>
              <a:rPr lang="en-IN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 </a:t>
            </a:r>
            <a:r>
              <a:rPr lang="en-IN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A + 10;</a:t>
            </a:r>
          </a:p>
          <a:p>
            <a:pPr marL="45720" indent="0">
              <a:buNone/>
            </a:pPr>
            <a:r>
              <a:rPr lang="en-IN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v </a:t>
            </a:r>
            <a:r>
              <a:rPr lang="en-IN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u + f * t;</a:t>
            </a:r>
          </a:p>
          <a:p>
            <a:pPr marL="45720" indent="0">
              <a:buNone/>
            </a:pPr>
            <a:r>
              <a:rPr lang="en-IN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s </a:t>
            </a:r>
            <a:r>
              <a:rPr lang="en-IN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u * t + 0.5 * f * t * t</a:t>
            </a:r>
            <a:r>
              <a:rPr lang="en-IN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65760" lvl="1" indent="0">
              <a:buNone/>
            </a:pPr>
            <a:endParaRPr lang="en-IN" sz="14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Assignment</a:t>
            </a:r>
            <a:r>
              <a:rPr lang="es-ES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es-E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declaration</a:t>
            </a:r>
            <a:endParaRPr lang="es-ES" sz="1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r>
              <a:rPr lang="es-E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speed</a:t>
            </a:r>
            <a:r>
              <a:rPr lang="es-E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30;</a:t>
            </a:r>
          </a:p>
          <a:p>
            <a:pPr marL="365760" lvl="1" indent="0">
              <a:buNone/>
            </a:pPr>
            <a:r>
              <a:rPr lang="es-E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s-E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flag</a:t>
            </a:r>
            <a:r>
              <a:rPr lang="es-E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‘y</a:t>
            </a:r>
            <a:r>
              <a:rPr lang="es-E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’;</a:t>
            </a:r>
          </a:p>
          <a:p>
            <a:pPr marL="365760" lvl="1" indent="0">
              <a:buNone/>
            </a:pPr>
            <a:endParaRPr lang="es-E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Multiple</a:t>
            </a:r>
            <a:r>
              <a:rPr lang="es-ES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variable </a:t>
            </a:r>
            <a:r>
              <a:rPr lang="es-ES" sz="1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assignment</a:t>
            </a:r>
            <a:endParaRPr lang="es-ES" sz="1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r>
              <a:rPr lang="es-E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 = b = c = 5;</a:t>
            </a:r>
          </a:p>
          <a:p>
            <a:pPr marL="365760" lvl="1" indent="0">
              <a:buNone/>
            </a:pPr>
            <a:r>
              <a:rPr lang="es-E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flag1 = flag2 = ‘y’;</a:t>
            </a:r>
          </a:p>
          <a:p>
            <a:pPr marL="365760" lvl="1" indent="0">
              <a:buNone/>
            </a:pPr>
            <a:r>
              <a:rPr lang="es-E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speed</a:t>
            </a:r>
            <a:r>
              <a:rPr lang="es-E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s-E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flow</a:t>
            </a:r>
            <a:r>
              <a:rPr lang="es-E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20.0;</a:t>
            </a:r>
          </a:p>
          <a:p>
            <a:pPr marL="365760" lvl="1" indent="0">
              <a:buNone/>
            </a:pPr>
            <a:endParaRPr lang="en-US" sz="8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43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Assignment in C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addition to = operator, C has a set of </a:t>
            </a:r>
            <a:r>
              <a:rPr lang="en-I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shorthand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assignment operators of the form </a:t>
            </a:r>
          </a:p>
          <a:p>
            <a:pPr marL="45720" indent="0">
              <a:buNone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IN" sz="2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var_name</a:t>
            </a:r>
            <a:r>
              <a:rPr lang="en-IN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op= expression;</a:t>
            </a:r>
          </a:p>
          <a:p>
            <a:pPr marL="45720" indent="0">
              <a:buNone/>
            </a:pPr>
            <a:r>
              <a:rPr lang="en-IN" sz="2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equivalent to </a:t>
            </a:r>
          </a:p>
          <a:p>
            <a:pPr marL="45720" indent="0">
              <a:buNone/>
            </a:pP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IN" sz="2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var_name</a:t>
            </a:r>
            <a:r>
              <a:rPr lang="en-IN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2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var_name</a:t>
            </a:r>
            <a:r>
              <a:rPr lang="en-IN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op expression</a:t>
            </a:r>
            <a:r>
              <a:rPr lang="en-IN" sz="2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" indent="0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</a:p>
          <a:p>
            <a:pPr marL="45720" indent="0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	</a:t>
            </a:r>
            <a:r>
              <a:rPr lang="en-IN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+= y+1;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IN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x = x + (y+1);</a:t>
            </a:r>
          </a:p>
          <a:p>
            <a:pPr marL="45720" indent="0">
              <a:buNone/>
            </a:pPr>
            <a:r>
              <a:rPr lang="en-IN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x -= y  x = x-y;  </a:t>
            </a:r>
          </a:p>
          <a:p>
            <a:pPr marL="45720" indent="0">
              <a:buNone/>
            </a:pPr>
            <a:r>
              <a:rPr lang="en-IN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a *= a;  a = a*a;</a:t>
            </a:r>
          </a:p>
          <a:p>
            <a:pPr marL="45720" indent="0">
              <a:buNone/>
            </a:pPr>
            <a:r>
              <a:rPr lang="en-IN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 %= n; </a:t>
            </a:r>
            <a:r>
              <a:rPr lang="en-IN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m = </a:t>
            </a:r>
            <a:r>
              <a:rPr lang="en-IN" sz="2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m%n</a:t>
            </a:r>
            <a:r>
              <a:rPr lang="en-IN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;</a:t>
            </a:r>
            <a:endParaRPr lang="en-IN" sz="2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97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34</a:t>
            </a:fld>
            <a:endParaRPr lang="en-IN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03648" y="2852936"/>
            <a:ext cx="6696744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Operators in C-Language 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0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Operators in C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276600" y="1600200"/>
            <a:ext cx="2592388" cy="685800"/>
          </a:xfrm>
          <a:prstGeom prst="rect">
            <a:avLst/>
          </a:prstGeom>
          <a:solidFill>
            <a:srgbClr val="FFFF99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Operators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57200" y="3505200"/>
            <a:ext cx="2592388" cy="914400"/>
          </a:xfrm>
          <a:prstGeom prst="rect">
            <a:avLst/>
          </a:prstGeom>
          <a:solidFill>
            <a:srgbClr val="FFFF99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Arithmetic</a:t>
            </a:r>
          </a:p>
          <a:p>
            <a:pPr algn="ctr"/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Operators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276600" y="3505200"/>
            <a:ext cx="2592388" cy="914400"/>
          </a:xfrm>
          <a:prstGeom prst="rect">
            <a:avLst/>
          </a:prstGeom>
          <a:solidFill>
            <a:srgbClr val="FFFF99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Relational</a:t>
            </a:r>
          </a:p>
          <a:p>
            <a:pPr algn="ctr"/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Operators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6096000" y="3505200"/>
            <a:ext cx="2592388" cy="914400"/>
          </a:xfrm>
          <a:prstGeom prst="rect">
            <a:avLst/>
          </a:prstGeom>
          <a:solidFill>
            <a:srgbClr val="FFFF99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Logical</a:t>
            </a:r>
          </a:p>
          <a:p>
            <a:pPr algn="ctr"/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Operators</a:t>
            </a: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V="1">
            <a:off x="4648200" y="2286000"/>
            <a:ext cx="0" cy="1219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flipV="1">
            <a:off x="1752600" y="2286000"/>
            <a:ext cx="2057400" cy="1219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 flipV="1">
            <a:off x="5410200" y="2286000"/>
            <a:ext cx="1905000" cy="1219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88912" y="4870698"/>
            <a:ext cx="1070720" cy="574526"/>
          </a:xfrm>
          <a:prstGeom prst="rect">
            <a:avLst/>
          </a:prstGeom>
          <a:solidFill>
            <a:srgbClr val="FFFF99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Increment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Operators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195736" y="4870698"/>
            <a:ext cx="1070720" cy="574526"/>
          </a:xfrm>
          <a:prstGeom prst="rect">
            <a:avLst/>
          </a:prstGeom>
          <a:solidFill>
            <a:srgbClr val="FFFF99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Bit-wise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Operators</a:t>
            </a:r>
          </a:p>
        </p:txBody>
      </p:sp>
      <p:cxnSp>
        <p:nvCxnSpPr>
          <p:cNvPr id="7" name="Straight Connector 6"/>
          <p:cNvCxnSpPr>
            <a:stCxn id="15" idx="2"/>
            <a:endCxn id="13" idx="0"/>
          </p:cNvCxnSpPr>
          <p:nvPr/>
        </p:nvCxnSpPr>
        <p:spPr>
          <a:xfrm flipH="1">
            <a:off x="724272" y="4419600"/>
            <a:ext cx="1029122" cy="45109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2"/>
          </p:cNvCxnSpPr>
          <p:nvPr/>
        </p:nvCxnSpPr>
        <p:spPr>
          <a:xfrm>
            <a:off x="1753394" y="4419600"/>
            <a:ext cx="999376" cy="451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76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Arithmetic Operators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Addition:	+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Subtraction:	-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Multiplication:	*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Division:	/	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Modulus: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lvl="1">
              <a:buFontTx/>
              <a:buNone/>
            </a:pPr>
            <a:r>
              <a:rPr lang="en-GB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distance = rate * time ;</a:t>
            </a:r>
          </a:p>
          <a:p>
            <a:pPr lvl="1">
              <a:buFontTx/>
              <a:buNone/>
            </a:pPr>
            <a:r>
              <a:rPr lang="en-GB" sz="18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netIncome</a:t>
            </a:r>
            <a:r>
              <a:rPr lang="en-GB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income - tax ;</a:t>
            </a:r>
          </a:p>
          <a:p>
            <a:pPr lvl="1">
              <a:buFontTx/>
              <a:buNone/>
            </a:pPr>
            <a:r>
              <a:rPr lang="en-GB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speed = distance / time ;</a:t>
            </a:r>
          </a:p>
          <a:p>
            <a:pPr lvl="1">
              <a:buFontTx/>
              <a:buNone/>
            </a:pPr>
            <a:r>
              <a:rPr lang="en-GB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 = PI * radius * radius;</a:t>
            </a:r>
          </a:p>
          <a:p>
            <a:pPr lvl="1">
              <a:buFontTx/>
              <a:buNone/>
            </a:pPr>
            <a:r>
              <a:rPr lang="en-GB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 = a * x * x + b*x + c;</a:t>
            </a:r>
          </a:p>
          <a:p>
            <a:pPr lvl="1">
              <a:buFontTx/>
              <a:buNone/>
            </a:pPr>
            <a:r>
              <a:rPr lang="en-GB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quotient = dividend / divisor;</a:t>
            </a:r>
          </a:p>
          <a:p>
            <a:pPr lvl="1">
              <a:buFontTx/>
              <a:buNone/>
            </a:pPr>
            <a:r>
              <a:rPr lang="en-GB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remain </a:t>
            </a:r>
            <a:r>
              <a:rPr lang="en-GB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dividend </a:t>
            </a:r>
            <a:r>
              <a:rPr lang="en-GB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% divisor;</a:t>
            </a:r>
            <a:endParaRPr lang="en-US" sz="18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340768"/>
            <a:ext cx="2286000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812866" y="971436"/>
            <a:ext cx="2252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13; y = 5; 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6809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Increment and Decrement Operators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provides two unusual operators for incrementing and decrementing variables</a:t>
            </a: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Increment operator ++    : It adds 1 to its operand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++x;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(prefix operator)</a:t>
            </a:r>
          </a:p>
          <a:p>
            <a:pPr marL="365760" lvl="1" indent="0">
              <a:buNone/>
            </a:pP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x++;  (postfix 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operator)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These are equivalent to </a:t>
            </a: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x + 1;</a:t>
            </a:r>
          </a:p>
          <a:p>
            <a:pPr marL="365760" lvl="1" indent="0">
              <a:buNone/>
            </a:pPr>
            <a:r>
              <a:rPr lang="en-IN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y = ++x; 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equivalent to </a:t>
            </a: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IN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x + 1;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IN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++x; 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x++; 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different.</a:t>
            </a:r>
          </a:p>
          <a:p>
            <a:pPr marL="365760" lvl="1" indent="0">
              <a:buNone/>
            </a:pPr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IN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++x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increments </a:t>
            </a:r>
            <a:r>
              <a:rPr lang="en-IN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its value is used, while</a:t>
            </a:r>
          </a:p>
          <a:p>
            <a:pPr marL="365760" lvl="1" indent="0">
              <a:buNone/>
            </a:pPr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IN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x++ 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increments </a:t>
            </a:r>
            <a:r>
              <a:rPr lang="en-IN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its value has been used.</a:t>
            </a:r>
          </a:p>
          <a:p>
            <a:pPr marL="45720" indent="0">
              <a:buNone/>
            </a:pPr>
            <a:endParaRPr lang="pt-BR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37</a:t>
            </a:fld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710315"/>
              </p:ext>
            </p:extLst>
          </p:nvPr>
        </p:nvGraphicFramePr>
        <p:xfrm>
          <a:off x="6194422" y="4581129"/>
          <a:ext cx="2699164" cy="1032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856"/>
                <a:gridCol w="715654"/>
                <a:gridCol w="715654"/>
              </a:tblGrid>
              <a:tr h="3096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 = 5;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96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 = ++x;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28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 = x++;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36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Increment and Decrement Operators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Decrement operator --    : It subtracts 1 from its </a:t>
            </a: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operan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--x;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(prefix operator)</a:t>
            </a:r>
          </a:p>
          <a:p>
            <a:pPr marL="365760" lvl="1" indent="0">
              <a:buNone/>
            </a:pP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x--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 (postfix 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operator)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These are equivalent to </a:t>
            </a: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x - 1;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Note:  </a:t>
            </a: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x--; </a:t>
            </a:r>
            <a:r>
              <a:rPr lang="en-IN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same as </a:t>
            </a: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--x;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 increment</a:t>
            </a:r>
            <a:r>
              <a:rPr lang="en-IN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(++) </a:t>
            </a:r>
            <a:r>
              <a:rPr lang="en-IN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decrement </a:t>
            </a:r>
            <a:r>
              <a:rPr lang="en-IN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(--) </a:t>
            </a:r>
            <a:r>
              <a:rPr lang="en-IN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operators are only applicable</a:t>
            </a:r>
          </a:p>
          <a:p>
            <a:pPr marL="365760" lvl="1" indent="0">
              <a:buNone/>
            </a:pPr>
            <a:r>
              <a:rPr lang="en-I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         to variables (integer).</a:t>
            </a:r>
          </a:p>
          <a:p>
            <a:pPr marL="365760" lvl="1" indent="0">
              <a:buNone/>
            </a:pPr>
            <a:r>
              <a:rPr lang="en-IN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Examples:</a:t>
            </a:r>
            <a:r>
              <a:rPr lang="en-IN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j)++; </a:t>
            </a:r>
            <a:r>
              <a:rPr lang="en-IN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is illegal! This is because </a:t>
            </a: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i+j</a:t>
            </a: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N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is not an integer variable name</a:t>
            </a:r>
          </a:p>
          <a:p>
            <a:pPr marL="365760" lvl="1" indent="0">
              <a:buNone/>
            </a:pPr>
            <a:endParaRPr lang="en-IN" sz="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Suppose, </a:t>
            </a: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10, b = 5; </a:t>
            </a:r>
            <a:r>
              <a:rPr lang="en-IN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 two in sequence, if executed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++a – b  </a:t>
            </a:r>
            <a:r>
              <a:rPr lang="en-IN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will result </a:t>
            </a: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6;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b-- + a  </a:t>
            </a:r>
            <a:r>
              <a:rPr lang="en-IN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will result </a:t>
            </a: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16;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82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Bitwise Operators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provides six operators for bit manipulation</a:t>
            </a: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operators may be applied to only integral operands, that is, char, short, </a:t>
            </a:r>
            <a:r>
              <a:rPr lang="en-IN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and long (both signed and unsigned)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507389"/>
              </p:ext>
            </p:extLst>
          </p:nvPr>
        </p:nvGraphicFramePr>
        <p:xfrm>
          <a:off x="1547664" y="2780928"/>
          <a:ext cx="5976664" cy="2304253"/>
        </p:xfrm>
        <a:graphic>
          <a:graphicData uri="http://schemas.openxmlformats.org/drawingml/2006/table">
            <a:tbl>
              <a:tblPr firstRow="1" firstCol="1" bandRow="1"/>
              <a:tblGrid>
                <a:gridCol w="1263810"/>
                <a:gridCol w="2192283"/>
                <a:gridCol w="1134912"/>
                <a:gridCol w="1385659"/>
              </a:tblGrid>
              <a:tr h="3291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Bitwise AND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= x &amp;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= 0100 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Bitwise 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= x |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= 1101 (13)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^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Bitwise exclusive 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=  x ^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= 1001 (9)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&lt;&lt;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Left shift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= x &lt;&lt;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= 0100 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&gt;&gt;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Right shift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= x &gt;&gt;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= 0001(1)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One’s complement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= ~x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= 1010 (10)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403648" y="5483138"/>
            <a:ext cx="6941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See illustrations for left-shift and right-shift operations in the next slide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71484" y="2339753"/>
            <a:ext cx="697292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x 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= 5 (0101), y = </a:t>
            </a:r>
            <a:r>
              <a:rPr lang="en-US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12 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(1100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03648" y="5030525"/>
            <a:ext cx="6972924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an unsigned integer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57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996952"/>
            <a:ext cx="6696744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Basic structure of C Programs 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21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Bitwise Operators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Assume </a:t>
            </a:r>
            <a:r>
              <a:rPr lang="en-IN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IN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5cb6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(the operand, i.e. bit pattern in hexa-decimal notation) and </a:t>
            </a:r>
            <a:r>
              <a:rPr lang="en-IN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 </a:t>
            </a:r>
            <a:r>
              <a:rPr lang="en-IN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6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(an unsigned number, i.e., number of displacements required)</a:t>
            </a: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Left-shift operation</a:t>
            </a:r>
          </a:p>
          <a:p>
            <a:pPr lvl="1">
              <a:buFont typeface="Arial" pitchFamily="34" charset="0"/>
              <a:buChar char="•"/>
            </a:pP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Right-shift operation</a:t>
            </a: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599" y="2636912"/>
            <a:ext cx="3865800" cy="1601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599" y="4580042"/>
            <a:ext cx="3865800" cy="16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93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Relational Operators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Used to compare two quantities.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79712" y="2492896"/>
            <a:ext cx="55626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&lt;	is less than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&gt; 	is greater than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&lt;=	is less than or equal to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&gt;=	is greater than or equal to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==	is equal to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!=	is not equal to </a:t>
            </a:r>
          </a:p>
        </p:txBody>
      </p:sp>
    </p:spTree>
    <p:extLst>
      <p:ext uri="{BB962C8B-B14F-4D97-AF65-F5344CB8AC3E}">
        <p14:creationId xmlns:p14="http://schemas.microsoft.com/office/powerpoint/2010/main" val="159696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Relational Operators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10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&gt; 20 		is false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25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 35.5	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12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&gt; (7 + 5)	is 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12 &gt;=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(7 + 5)	is 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endParaRPr lang="en-IN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arithmetic expressions are used on either side of a relational operator, the arithmetic expressions will be evaluated first and then the results compared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IN" sz="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endParaRPr lang="en-IN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IN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+ b &gt; c – d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is the same as   </a:t>
            </a:r>
            <a:r>
              <a:rPr lang="en-IN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20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en-IN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&gt; (</a:t>
            </a:r>
            <a:r>
              <a:rPr lang="en-IN" sz="20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c-d</a:t>
            </a:r>
            <a:r>
              <a:rPr lang="en-IN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63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Relational Operators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>
              <a:buFont typeface="Arial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 Sample </a:t>
            </a:r>
            <a:r>
              <a:rPr lang="en-US" sz="2000" dirty="0">
                <a:solidFill>
                  <a:srgbClr val="0070C0"/>
                </a:solidFill>
              </a:rPr>
              <a:t>code segment in C</a:t>
            </a:r>
          </a:p>
          <a:p>
            <a:endParaRPr lang="en-US" sz="2000" dirty="0"/>
          </a:p>
          <a:p>
            <a:pPr lvl="2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 (x &gt; y)</a:t>
            </a:r>
          </a:p>
          <a:p>
            <a:pPr lvl="2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(“%d is larger\n”, x);</a:t>
            </a:r>
          </a:p>
          <a:p>
            <a:pPr lvl="2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lvl="2">
              <a:buFontTx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(“%d is larger\n”, y);</a:t>
            </a:r>
          </a:p>
          <a:p>
            <a:pPr marL="45720" indent="0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7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Logical Operators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logical operators in C (also called logical connectives).</a:t>
            </a:r>
          </a:p>
          <a:p>
            <a:pPr lvl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&amp;&amp;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----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---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Logical AND</a:t>
            </a:r>
          </a:p>
          <a:p>
            <a:pPr lvl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| |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 -------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Logical OR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they do?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act upon operands that are themselves logical expressions.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individual logical expressions get combined into more complex conditions that are true or false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 &gt; b) &amp;&amp; (c &lt; d) || ((a-b) != (c-d)) 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TRUE 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 = 5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= 2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 = 1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= 4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47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Logical Operators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Logical AND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is true if both the operands are true.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Logical 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 is true if at least one of the operands are true.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068960"/>
            <a:ext cx="610235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2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Operator Precedence and Associativity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050235"/>
              </p:ext>
            </p:extLst>
          </p:nvPr>
        </p:nvGraphicFramePr>
        <p:xfrm>
          <a:off x="1907704" y="1196752"/>
          <a:ext cx="4536504" cy="4875598"/>
        </p:xfrm>
        <a:graphic>
          <a:graphicData uri="http://schemas.openxmlformats.org/drawingml/2006/table">
            <a:tbl>
              <a:tblPr firstRow="1" firstCol="1" bandRow="1"/>
              <a:tblGrid>
                <a:gridCol w="1878040"/>
                <a:gridCol w="1274446"/>
                <a:gridCol w="1384018"/>
              </a:tblGrid>
              <a:tr h="177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Operator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Associativity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Precedence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09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Left to Right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82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(unary)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Right to Left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9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--, ++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!, ~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*, /, 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Left to Right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+, -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Left to Right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&lt;&lt;, &gt;&gt;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Left to Right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9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&lt;, &lt;=, &gt;, &gt;=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Left to Right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9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== , !=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Left to Right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9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Left to Right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9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^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Left to Right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9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Left to Right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9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&amp;&amp;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Left to Right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9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||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Left to Right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9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Right to Left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588224" y="2564904"/>
            <a:ext cx="2435282" cy="15741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 operators </a:t>
            </a:r>
          </a:p>
          <a:p>
            <a:pPr>
              <a:lnSpc>
                <a:spcPct val="107000"/>
              </a:lnSpc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namely =, +=, -=, *= </a:t>
            </a:r>
          </a:p>
          <a:p>
            <a:pPr>
              <a:lnSpc>
                <a:spcPct val="107000"/>
              </a:lnSpc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%= are of </a:t>
            </a:r>
          </a:p>
          <a:p>
            <a:pPr>
              <a:lnSpc>
                <a:spcPct val="107000"/>
              </a:lnSpc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lowest priority and </a:t>
            </a:r>
          </a:p>
          <a:p>
            <a:pPr>
              <a:lnSpc>
                <a:spcPct val="107000"/>
              </a:lnSpc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right to left associativity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99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Operator Precedence and Associativity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 operators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namely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=, +=, -=, *=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%= are of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lowest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priority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right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left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associativity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operators of the same priority, evaluation is from left to right as they appear.</a:t>
            </a:r>
          </a:p>
          <a:p>
            <a:pPr lvl="6">
              <a:buFont typeface="Arial" pitchFamily="34" charset="0"/>
              <a:buChar char="•"/>
            </a:pP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Parenthesis may be used to change the precedence of operator evaluation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6">
              <a:buFont typeface="Arial" pitchFamily="34" charset="0"/>
              <a:buChar char="•"/>
            </a:pP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pt-BR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" indent="0">
              <a:buNone/>
            </a:pP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 </a:t>
            </a: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u + f * t; 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   v </a:t>
            </a: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u+(f*t);</a:t>
            </a:r>
          </a:p>
          <a:p>
            <a:pPr marL="45720" indent="0">
              <a:buNone/>
            </a:pP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 = x * y / z 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   X </a:t>
            </a: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(x*y)/z</a:t>
            </a:r>
          </a:p>
          <a:p>
            <a:pPr marL="45720" indent="0">
              <a:buNone/>
            </a:pP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 = a + b – c * d / e  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A </a:t>
            </a: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((a+b)-((c*d)/e))</a:t>
            </a:r>
          </a:p>
          <a:p>
            <a:pPr marL="45720" indent="0">
              <a:buNone/>
            </a:pP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 = -b * c + d % e 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   A </a:t>
            </a: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(((-b)*c)+(d%e))</a:t>
            </a:r>
            <a:endParaRPr lang="en-US" sz="18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7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Operator Precedence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Parenthesis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may be used to change the precedence of operator evaluation.</a:t>
            </a:r>
          </a:p>
          <a:p>
            <a:pPr marL="45720" indent="0">
              <a:buNone/>
            </a:pPr>
            <a:endParaRPr lang="pt-BR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pt-BR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" indent="0">
              <a:buNone/>
            </a:pP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 + b * c – d / e       	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 + (b * c) – (d / e)</a:t>
            </a:r>
          </a:p>
          <a:p>
            <a:pPr marL="45720" indent="0">
              <a:buNone/>
            </a:pP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 * – b + d % e – f  	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 * (– b) + (d % e) – f</a:t>
            </a:r>
          </a:p>
          <a:p>
            <a:pPr marL="45720" indent="0">
              <a:buNone/>
            </a:pP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 – b + c + d          	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(((a – b) + c) + d)</a:t>
            </a:r>
          </a:p>
          <a:p>
            <a:pPr marL="45720" indent="0">
              <a:buNone/>
            </a:pP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 * y * z                 	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((x * y) * z)</a:t>
            </a:r>
          </a:p>
          <a:p>
            <a:pPr marL="45720" indent="0">
              <a:buNone/>
            </a:pP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 + b + c * d * e    	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pt-BR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8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(a + b) + ((c * d) * 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88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Integer arithmetic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the operands in an arithmetic expression are integers, the expression is called integer expression, and the operation is called integer arithmetic.</a:t>
            </a:r>
          </a:p>
          <a:p>
            <a:pPr lvl="8">
              <a:buFont typeface="Arial" pitchFamily="34" charset="0"/>
              <a:buChar char="•"/>
            </a:pP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Integer arithmetic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always yields integer values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Operators applicable</a:t>
            </a: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arithmetic operators</a:t>
            </a: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logical operators</a:t>
            </a: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relational operators</a:t>
            </a: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increment and decrement operators</a:t>
            </a: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bit-wise operators</a:t>
            </a:r>
          </a:p>
          <a:p>
            <a:pPr lvl="1">
              <a:buFont typeface="Arial" pitchFamily="34" charset="0"/>
              <a:buChar char="•"/>
            </a:pPr>
            <a:endParaRPr lang="en-IN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pt-BR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47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Basic Structure of C-Programs 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1090626"/>
            <a:ext cx="5112568" cy="5031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45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Real Arithmetic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Arithmetic operations involving only real or floating-point operands.</a:t>
            </a:r>
          </a:p>
          <a:p>
            <a:pPr lvl="8">
              <a:buFont typeface="Arial" pitchFamily="34" charset="0"/>
              <a:buChar char="•"/>
            </a:pP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Since floating-point values are rounded to the number of significant digits permissible, the final value is an approximation of the final result.</a:t>
            </a:r>
          </a:p>
          <a:p>
            <a:pPr marL="45720" indent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1.0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3.0 * 3.0  will have the value 0.99999 and not 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1.0</a:t>
            </a:r>
          </a:p>
          <a:p>
            <a:pPr marL="45720" indent="0">
              <a:buNone/>
            </a:pPr>
            <a:r>
              <a:rPr lang="pt-BR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a </a:t>
            </a:r>
            <a:r>
              <a:rPr lang="pt-BR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22/7*7*7 = (((22/7)*7)*7) = 153.86</a:t>
            </a:r>
          </a:p>
          <a:p>
            <a:pPr marL="45720" indent="0">
              <a:buNone/>
            </a:pPr>
            <a:r>
              <a:rPr lang="pt-BR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b = 22*7/7*7 = (((</a:t>
            </a:r>
            <a:r>
              <a:rPr lang="pt-BR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22*7)/7)*7) = 154</a:t>
            </a: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modulus operator cannot be used with real operands.</a:t>
            </a:r>
          </a:p>
          <a:p>
            <a:pPr marL="45720" indent="0">
              <a:buNone/>
            </a:pPr>
            <a:endParaRPr lang="pt-BR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8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Mixed-mode Arithmetic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When one of the operands is integer and the other is real, the expression is called a mixed-mode arithmetic expression.</a:t>
            </a:r>
          </a:p>
          <a:p>
            <a:pPr>
              <a:buFont typeface="Arial" pitchFamily="34" charset="0"/>
              <a:buChar char="•"/>
            </a:pP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If either operand is of the real type, then only real arithmetic is performed, and the result is a real number.</a:t>
            </a:r>
          </a:p>
          <a:p>
            <a:pPr marL="45720" indent="0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	25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/ 10    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45720" indent="0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	25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/ 10.0 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2.5</a:t>
            </a:r>
          </a:p>
          <a:p>
            <a:pPr>
              <a:buFont typeface="Arial" pitchFamily="34" charset="0"/>
              <a:buChar char="•"/>
            </a:pP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Some more issues will be considered later.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1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Automatic Type Conversion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 language permits mixing of constants and variables of different types in an expression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During evaluation it adheres to very strict rules of type conversion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If operands are of different types, the </a:t>
            </a: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lower type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is automatically converted  to the </a:t>
            </a: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higher type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before the operation proceeds </a:t>
            </a:r>
          </a:p>
          <a:p>
            <a:pPr marL="640080" lvl="2" indent="0">
              <a:buNone/>
            </a:pPr>
            <a:r>
              <a:rPr lang="en-IN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</a:t>
            </a:r>
            <a:r>
              <a:rPr lang="en-IN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IN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&lt;  </a:t>
            </a:r>
            <a:r>
              <a:rPr lang="en-IN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 &lt; </a:t>
            </a:r>
            <a:r>
              <a:rPr lang="en-IN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  </a:t>
            </a:r>
            <a:r>
              <a:rPr lang="en-IN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N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are automatically converted to </a:t>
            </a:r>
            <a:r>
              <a:rPr lang="en-IN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one operand is </a:t>
            </a:r>
            <a:r>
              <a:rPr lang="en-I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, then other is converted to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unsigned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and the result is in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unsigned</a:t>
            </a:r>
          </a:p>
          <a:p>
            <a:pPr lvl="1">
              <a:buFont typeface="Arial" pitchFamily="34" charset="0"/>
              <a:buChar char="•"/>
            </a:pPr>
            <a:r>
              <a:rPr lang="en-IN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 automatically converted to </a:t>
            </a:r>
            <a:r>
              <a:rPr lang="en-IN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one operand is </a:t>
            </a:r>
            <a:r>
              <a:rPr lang="en-IN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then other is converted to double and the result is in double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one operand is </a:t>
            </a:r>
            <a:r>
              <a:rPr lang="en-IN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then the other operand is converted to </a:t>
            </a:r>
            <a:r>
              <a:rPr lang="en-IN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</a:p>
          <a:p>
            <a:pPr lvl="2">
              <a:buFont typeface="Arial" pitchFamily="34" charset="0"/>
              <a:buChar char="•"/>
            </a:pPr>
            <a:endParaRPr lang="en-IN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64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Automatic Type Conversion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IN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 a = 10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b = 4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, c;</a:t>
            </a:r>
          </a:p>
          <a:p>
            <a:pPr marL="45720" indent="0">
              <a:buNone/>
            </a:pPr>
            <a:r>
              <a:rPr lang="en-IN" sz="1800" dirty="0">
                <a:latin typeface="Courier New" pitchFamily="49" charset="0"/>
                <a:cs typeface="Courier New" pitchFamily="49" charset="0"/>
              </a:rPr>
              <a:t>float x, y;</a:t>
            </a:r>
          </a:p>
          <a:p>
            <a:pPr marL="45720" indent="0">
              <a:buNone/>
            </a:pPr>
            <a:r>
              <a:rPr lang="en-IN" sz="1800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ouble z;</a:t>
            </a:r>
            <a:endParaRPr lang="en-IN" sz="1800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IN" sz="1800" dirty="0">
                <a:latin typeface="Courier New" pitchFamily="49" charset="0"/>
                <a:cs typeface="Courier New" pitchFamily="49" charset="0"/>
              </a:rPr>
              <a:t>c = a / b;</a:t>
            </a:r>
          </a:p>
          <a:p>
            <a:pPr marL="45720" indent="0">
              <a:buNone/>
            </a:pPr>
            <a:r>
              <a:rPr lang="en-IN" sz="1800" dirty="0">
                <a:latin typeface="Courier New" pitchFamily="49" charset="0"/>
                <a:cs typeface="Courier New" pitchFamily="49" charset="0"/>
              </a:rPr>
              <a:t>x = a / b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" indent="0">
              <a:buNone/>
            </a:pP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y = a / 3.0</a:t>
            </a:r>
            <a:endParaRPr lang="en-IN" sz="1800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z 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/ 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1.0;</a:t>
            </a:r>
            <a:endParaRPr lang="en-IN" sz="1800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		The value of 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will be 2</a:t>
            </a:r>
          </a:p>
          <a:p>
            <a:pPr marL="45720" indent="0">
              <a:buNone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		The value of 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will be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2.0</a:t>
            </a:r>
          </a:p>
          <a:p>
            <a:pPr marL="45720" indent="0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		The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value of </a:t>
            </a:r>
            <a:r>
              <a:rPr lang="en-IN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will be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3.333333333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		The value of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will be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2.00000000000000 (and in double precision)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07291" y="2339753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IN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causes truncation of the fractional part</a:t>
            </a:r>
          </a:p>
          <a:p>
            <a:pPr lvl="1"/>
            <a:r>
              <a:rPr lang="en-IN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IN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causes 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rounding of digits</a:t>
            </a:r>
            <a:endParaRPr lang="en-IN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IN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ong </a:t>
            </a:r>
            <a:r>
              <a:rPr lang="en-IN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causes 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dropping of the excess higher order bits</a:t>
            </a:r>
            <a:endParaRPr lang="en-IN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IN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4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Automatic Type Conversion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196752"/>
            <a:ext cx="6866582" cy="47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 Casting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 language allows  to </a:t>
            </a: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force a type conversion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which is different than the automatic type conversion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syntax for such a </a:t>
            </a: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 casting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 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IN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type_name</a:t>
            </a:r>
            <a:r>
              <a:rPr lang="en-IN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expression;</a:t>
            </a:r>
            <a:endParaRPr lang="en-IN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endParaRPr lang="en-IN" sz="9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r>
              <a:rPr lang="en-I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IN" sz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r>
              <a:rPr lang="en-IN" sz="16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= 4, b = 5; float x; double y; </a:t>
            </a:r>
          </a:p>
          <a:p>
            <a:pPr marL="365760" lvl="1" indent="0">
              <a:buNone/>
            </a:pPr>
            <a:r>
              <a:rPr lang="en-IN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(float) a / b;   </a:t>
            </a:r>
            <a:r>
              <a:rPr lang="en-IN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division is done in floating point mode, </a:t>
            </a:r>
            <a:r>
              <a:rPr lang="en-IN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0.8</a:t>
            </a:r>
          </a:p>
          <a:p>
            <a:pPr marL="365760" lvl="1" indent="0">
              <a:buNone/>
            </a:pPr>
            <a:r>
              <a:rPr lang="en-IN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(</a:t>
            </a:r>
            <a:r>
              <a:rPr lang="en-IN" sz="16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x / b;     </a:t>
            </a:r>
            <a:r>
              <a:rPr lang="en-IN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Result is converted to integer by truncation, </a:t>
            </a:r>
            <a:r>
              <a:rPr lang="en-IN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</a:t>
            </a:r>
            <a:endParaRPr lang="en-IN" sz="16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r>
              <a:rPr lang="en-IN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(char) b / a;</a:t>
            </a:r>
            <a:r>
              <a:rPr lang="en-IN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// It may report wrong type conversion</a:t>
            </a:r>
            <a:endParaRPr lang="en-IN" sz="16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9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 Casting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A faulty reciprocal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finder</a:t>
            </a:r>
          </a:p>
          <a:p>
            <a:pPr marL="45720" indent="0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18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IN" sz="18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5720" indent="0">
              <a:buNone/>
            </a:pPr>
            <a:r>
              <a:rPr lang="en-IN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 main ()</a:t>
            </a:r>
          </a:p>
          <a:p>
            <a:pPr marL="45720" indent="0">
              <a:buNone/>
            </a:pPr>
            <a:r>
              <a:rPr lang="en-IN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" indent="0">
              <a:buNone/>
            </a:pP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45720" indent="0">
              <a:buNone/>
            </a:pP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8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IN" sz="1800" dirty="0" err="1">
                <a:latin typeface="Courier New" pitchFamily="49" charset="0"/>
                <a:cs typeface="Courier New" pitchFamily="49" charset="0"/>
              </a:rPr>
              <a:t>d",&amp;n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" indent="0">
              <a:buNone/>
            </a:pP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("%f\n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",1/n);</a:t>
            </a:r>
          </a:p>
          <a:p>
            <a:pPr marL="45720" indent="0">
              <a:buNone/>
            </a:pP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marL="45720" indent="0">
              <a:buNone/>
            </a:pPr>
            <a:r>
              <a:rPr lang="en-IN" sz="1800" dirty="0">
                <a:latin typeface="Courier New" pitchFamily="49" charset="0"/>
                <a:cs typeface="Courier New" pitchFamily="49" charset="0"/>
              </a:rPr>
              <a:t>}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3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 Casting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A faulty reciprocal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finder</a:t>
            </a:r>
          </a:p>
          <a:p>
            <a:pPr marL="45720" indent="0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18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IN" sz="18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5720" indent="0">
              <a:buNone/>
            </a:pPr>
            <a:r>
              <a:rPr lang="en-IN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 main ()</a:t>
            </a:r>
          </a:p>
          <a:p>
            <a:pPr marL="45720" indent="0">
              <a:buNone/>
            </a:pPr>
            <a:r>
              <a:rPr lang="en-IN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" indent="0">
              <a:buNone/>
            </a:pP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45720" indent="0">
              <a:buNone/>
            </a:pP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8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IN" sz="1800" dirty="0" err="1">
                <a:latin typeface="Courier New" pitchFamily="49" charset="0"/>
                <a:cs typeface="Courier New" pitchFamily="49" charset="0"/>
              </a:rPr>
              <a:t>d",&amp;n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" indent="0">
              <a:buNone/>
            </a:pP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("%f\n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",1/n);</a:t>
            </a:r>
          </a:p>
          <a:p>
            <a:pPr marL="45720" indent="0">
              <a:buNone/>
            </a:pP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marL="45720" indent="0">
              <a:buNone/>
            </a:pPr>
            <a:r>
              <a:rPr lang="en-IN" sz="1800" dirty="0">
                <a:latin typeface="Courier New" pitchFamily="49" charset="0"/>
                <a:cs typeface="Courier New" pitchFamily="49" charset="0"/>
              </a:rPr>
              <a:t>}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55271" y="37170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division </a:t>
            </a:r>
            <a:r>
              <a:rPr lang="en-IN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1/n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 of integers (quotient).</a:t>
            </a:r>
          </a:p>
          <a:p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format </a:t>
            </a:r>
            <a:r>
              <a:rPr lang="en-IN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%f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for printing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value.</a:t>
            </a:r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90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 Casting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Two solutions</a:t>
            </a:r>
          </a:p>
          <a:p>
            <a:pPr marL="45720" indent="0"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Solution 1:				Solution 2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18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IN" sz="18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&gt;			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IN" sz="18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5720" indent="0">
              <a:buNone/>
            </a:pPr>
            <a:r>
              <a:rPr lang="en-IN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main 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()				</a:t>
            </a:r>
            <a:r>
              <a:rPr lang="en-IN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 main ()</a:t>
            </a:r>
          </a:p>
          <a:p>
            <a:pPr marL="45720" indent="0">
              <a:buNone/>
            </a:pP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{					{</a:t>
            </a:r>
            <a:endParaRPr lang="en-IN" sz="1800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;				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IN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IN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 x;</a:t>
            </a:r>
            <a:endParaRPr lang="en-IN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8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IN" sz="1800" dirty="0" err="1">
                <a:latin typeface="Courier New" pitchFamily="49" charset="0"/>
                <a:cs typeface="Courier New" pitchFamily="49" charset="0"/>
              </a:rPr>
              <a:t>d",&amp;n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);		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IN" sz="18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IN" sz="1800" dirty="0" err="1">
                <a:latin typeface="Courier New" pitchFamily="49" charset="0"/>
                <a:cs typeface="Courier New" pitchFamily="49" charset="0"/>
              </a:rPr>
              <a:t>d",&amp;n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); </a:t>
            </a:r>
            <a:endParaRPr lang="en-IN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("%f\n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",</a:t>
            </a:r>
            <a:r>
              <a:rPr lang="en-IN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1.0/n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IN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x </a:t>
            </a:r>
            <a:r>
              <a:rPr lang="en-IN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(float)1/n; </a:t>
            </a:r>
            <a:endParaRPr lang="en-IN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	return 0;                     </a:t>
            </a:r>
            <a:r>
              <a:rPr lang="en-IN" sz="1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("%f\</a:t>
            </a:r>
            <a:r>
              <a:rPr lang="en-IN" sz="1800" dirty="0" err="1" smtClean="0">
                <a:latin typeface="Courier New" pitchFamily="49" charset="0"/>
                <a:cs typeface="Courier New" pitchFamily="49" charset="0"/>
              </a:rPr>
              <a:t>n",</a:t>
            </a:r>
            <a:r>
              <a:rPr lang="en-IN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IN" sz="1800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}					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IN" sz="1800" dirty="0">
                <a:latin typeface="Courier New" pitchFamily="49" charset="0"/>
                <a:cs typeface="Courier New" pitchFamily="49" charset="0"/>
              </a:rPr>
              <a:t>0; 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45720" indent="0">
              <a:buNone/>
            </a:pPr>
            <a:r>
              <a:rPr lang="en-IN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800" dirty="0" smtClean="0">
                <a:latin typeface="Courier New" pitchFamily="49" charset="0"/>
                <a:cs typeface="Courier New" pitchFamily="49" charset="0"/>
              </a:rPr>
              <a:t>				}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4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Any question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710" y="1628800"/>
            <a:ext cx="2304256" cy="358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67544" y="692696"/>
            <a:ext cx="8229600" cy="93610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altLang="zh-CN" sz="6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Any question?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5301208"/>
            <a:ext cx="7704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 may post your question(s) at the “Discussion Forum” maintained in the course Web page.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59</a:t>
            </a:fld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595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 Programs 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IN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Header section</a:t>
            </a:r>
            <a:endParaRPr lang="en-IN" sz="2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C-language provides a number of library functions to support a programmer.</a:t>
            </a:r>
          </a:p>
          <a:p>
            <a:pPr lvl="1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these library functions are stored in files with extension .h. For example, all math related functions are stored in </a:t>
            </a:r>
            <a:r>
              <a:rPr lang="en-IN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math.h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library file</a:t>
            </a:r>
          </a:p>
          <a:p>
            <a:pPr lvl="1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include such a library, you have to specify it as </a:t>
            </a:r>
          </a:p>
          <a:p>
            <a:pPr marL="365760" lvl="1" indent="0"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 &lt;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libraryFile</a:t>
            </a:r>
            <a:r>
              <a:rPr lang="en-US" sz="18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.h</a:t>
            </a:r>
            <a:r>
              <a:rPr lang="en-US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65760" lvl="1" indent="0">
              <a:buNone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you don’t include a priori, you may not get the functions defined in that library file and face compilation error.</a:t>
            </a:r>
          </a:p>
          <a:p>
            <a:pPr lvl="2">
              <a:buFont typeface="Arial" pitchFamily="34" charset="0"/>
              <a:buChar char="•"/>
            </a:pPr>
            <a:endParaRPr lang="en-US" sz="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stdio.h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a default library and in some compiler, need not to be included explicitly.</a:t>
            </a:r>
          </a:p>
          <a:p>
            <a:pPr lvl="2">
              <a:buFont typeface="Arial" pitchFamily="34" charset="0"/>
              <a:buChar char="•"/>
            </a:pPr>
            <a:endParaRPr lang="en-US" sz="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 can define your own library say “</a:t>
            </a:r>
            <a:r>
              <a:rPr lang="en-US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myLibrary.h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and include it as 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“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myLibrary.h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(You should keep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myLibrary.h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the same directory as your C-program is in; otherwise, specify the path explicitly.</a:t>
            </a:r>
          </a:p>
          <a:p>
            <a:pPr lvl="2">
              <a:buFont typeface="Arial" pitchFamily="34" charset="0"/>
              <a:buChar char="•"/>
            </a:pPr>
            <a:endParaRPr lang="en-US" sz="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This section is optional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that is, you may not necessarily include any library at all (except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stdio.h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 typeface="Arial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28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to ponder…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60</a:t>
            </a:fld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 sz="1000" b="0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Why the term “C” in C-programming language?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Why a C-program is required to be compiled before it is to be executed?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a C-program is converted into an executable program? 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you write a C-program, with out any main(), what will be the result?  What will happen, if you define a function (including mail () ) without return statement in it?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 you define another function say f2() within a function f1()? If so, how?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is the concept of “recursive function”?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is called “command line arguments” in main ( )?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is a “syntax error” and a “semantic error”? Give examples for each.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Which of the following is valid and invalid so far they are identifier are concerned</a:t>
            </a:r>
          </a:p>
        </p:txBody>
      </p:sp>
      <p:sp>
        <p:nvSpPr>
          <p:cNvPr id="7" name="Rectangle 6"/>
          <p:cNvSpPr/>
          <p:nvPr/>
        </p:nvSpPr>
        <p:spPr>
          <a:xfrm>
            <a:off x="899592" y="5661248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num 1    num_1   _num1   1_num    int    continue  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Char  %rate</a:t>
            </a:r>
            <a:endParaRPr lang="en-IN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to ponder…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61</a:t>
            </a:fld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 sz="1000" b="0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2920" indent="-457200">
              <a:lnSpc>
                <a:spcPct val="150000"/>
              </a:lnSpc>
              <a:buFont typeface="+mj-lt"/>
              <a:buAutoNum type="arabicPeriod" startAt="11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Why “header section” in C programs also called “preprocessor”?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 startAt="11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you declare an identifier in “global declaration section”   as well as declared the same in the main function, what will happen?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 startAt="11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Suppose, you declare a variable in main(), and then refer it inside another function where it is not defined. If the function is called from the main(), whether it will work?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 startAt="11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Suppose, you declare a variable in global section. If you print the value of variable prior any initialization or assignment operation, what value it will print?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 startAt="11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Whether is the any precedence relationship in “relational operators”. If so, how it is?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 startAt="11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Arithmetic expression is usually expressed in “infix” notation. Other than, the infix notation, there are two more: “prefix” and “postfix” notations. What are these? 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 startAt="11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x = 13.0 and y = 5.0 and z = x % y. What will be the value of z in this case?</a:t>
            </a:r>
          </a:p>
        </p:txBody>
      </p:sp>
    </p:spTree>
    <p:extLst>
      <p:ext uri="{BB962C8B-B14F-4D97-AF65-F5344CB8AC3E}">
        <p14:creationId xmlns:p14="http://schemas.microsoft.com/office/powerpoint/2010/main" val="29332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to ponder…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62</a:t>
            </a:fld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 sz="1000" b="0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02920" indent="-457200">
              <a:lnSpc>
                <a:spcPct val="150000"/>
              </a:lnSpc>
              <a:buFont typeface="+mj-lt"/>
              <a:buAutoNum type="arabicPeriod" startAt="18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x = 5, then what will be the values of y in a) y = ++x; and b) y = x++;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 startAt="18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will be the value of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x &amp; 0177;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 startAt="18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x as an integer variable, how you can transfer its value so that its binary representation will look like 01010101010101 (i.e., 1 followed by each zeros.)  Hint: Use bitwise operators.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 startAt="18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largest value of </a:t>
            </a:r>
            <a:r>
              <a:rPr lang="en-US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that  the value of </a:t>
            </a:r>
            <a:r>
              <a:rPr lang="en-US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n!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be stored in </a:t>
            </a:r>
            <a:r>
              <a:rPr lang="en-US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declared as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 startAt="18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 a = 0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6db7 (in hexadecimal notation). What will be the value (in hexadecimal) of b if b = a &amp; ~0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fc00?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 startAt="18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 a =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6db7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 hexadecimal notation). What will be the value (in hexadecimal) of b if b = a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&lt;&lt; 5 and a &gt;&gt; 4?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 startAt="18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Suppose,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2;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value the following statement will print?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(“x1 = %d, x2 = %d, x3 = %d”, x, ++x, x++);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(“x1 = %d, x2 = %d, x3 = %d”, x,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x--, --x);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lnSpc>
                <a:spcPct val="150000"/>
              </a:lnSpc>
              <a:buNone/>
            </a:pP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2920" indent="-457200">
              <a:lnSpc>
                <a:spcPct val="150000"/>
              </a:lnSpc>
              <a:buFont typeface="+mj-lt"/>
              <a:buAutoNum type="arabicPeriod" startAt="18"/>
            </a:pPr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52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to ponder…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63</a:t>
            </a:fld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#02: © DSamanta</a:t>
            </a:r>
            <a:endParaRPr lang="en-IN" sz="1000" b="0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2920" indent="-457200">
              <a:lnSpc>
                <a:spcPct val="150000"/>
              </a:lnSpc>
              <a:buFont typeface="+mj-lt"/>
              <a:buAutoNum type="arabicPeriod" startAt="25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What is the simplified and equivalent code  of the statement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++] = 10;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 startAt="25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Resolve the precedence and associativity in the expression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= n++ -j + 10;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evaluate if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1, j = 2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 startAt="25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will be the equivalent code of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%= n += p;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>
              <a:lnSpc>
                <a:spcPct val="150000"/>
              </a:lnSpc>
              <a:buFont typeface="+mj-lt"/>
              <a:buAutoNum type="arabicPeriod" startAt="25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the following code will print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   x = 48;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(“x = %c\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n”,x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2920" indent="-457200">
              <a:lnSpc>
                <a:spcPct val="150000"/>
              </a:lnSpc>
              <a:buFont typeface="+mj-lt"/>
              <a:buAutoNum type="arabicPeriod" startAt="29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the following code will print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a;   a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‘0’;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(“a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n”,a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2920" indent="-457200">
              <a:lnSpc>
                <a:spcPct val="150000"/>
              </a:lnSpc>
              <a:buFont typeface="+mj-lt"/>
              <a:buAutoNum type="arabicPeriod" startAt="30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 c;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1, float f = 2.0, double d = 2.5,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  what value the following expression will result?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c =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 f / f * d;</a:t>
            </a:r>
          </a:p>
          <a:p>
            <a:pPr marL="45720" indent="0">
              <a:lnSpc>
                <a:spcPct val="150000"/>
              </a:lnSpc>
              <a:buNone/>
            </a:pP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lnSpc>
                <a:spcPct val="150000"/>
              </a:lnSpc>
              <a:buNone/>
            </a:pPr>
            <a:endParaRPr lang="en-US" sz="1400" i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27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for practice…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64</a:t>
            </a:fld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#01: © DSamanta</a:t>
            </a:r>
            <a:endParaRPr lang="en-IN" sz="1000" b="0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You can check the Moodle course management system for a set of problems for your own practice.</a:t>
            </a:r>
          </a:p>
          <a:p>
            <a:pPr lvl="8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Login to the Moodle system at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cse.iitkgp.ac.in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 “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PDS Spring-2017 (Theory)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link “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My Courses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 to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Topic 2: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Sheet #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Programming Elements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Solutions to the problems in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Sheet #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will be uploaded in due time.</a:t>
            </a:r>
          </a:p>
        </p:txBody>
      </p:sp>
    </p:spTree>
    <p:extLst>
      <p:ext uri="{BB962C8B-B14F-4D97-AF65-F5344CB8AC3E}">
        <p14:creationId xmlns:p14="http://schemas.microsoft.com/office/powerpoint/2010/main" val="290743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#01: © DSamanta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65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51520" y="2644170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you try to solve problems yourself, then you will learn many things automatically.</a:t>
            </a:r>
          </a:p>
          <a:p>
            <a:pPr lvl="1"/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r"/>
            <a:r>
              <a:rPr lang="en-US" sz="240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Spend few minutes and then enjoy the study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40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C-Programs 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Declaration section</a:t>
            </a:r>
            <a:endParaRPr lang="en-IN" sz="2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section is also optional</a:t>
            </a:r>
          </a:p>
          <a:p>
            <a:pPr lvl="2">
              <a:buFont typeface="Arial" pitchFamily="34" charset="0"/>
              <a:buChar char="•"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this section, you may define the following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Global variables</a:t>
            </a:r>
          </a:p>
          <a:p>
            <a:pPr lvl="3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variables, which is common to any functions in the program</a:t>
            </a:r>
          </a:p>
          <a:p>
            <a:pPr lvl="3">
              <a:buFont typeface="Arial" pitchFamily="34" charset="0"/>
              <a:buChar char="•"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Constant </a:t>
            </a:r>
          </a:p>
          <a:p>
            <a:pPr lvl="3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 may need many constants in your program. Those constant can be defined in this section.</a:t>
            </a:r>
          </a:p>
          <a:p>
            <a:pPr marL="914400" lvl="3" indent="0">
              <a:buNone/>
            </a:pPr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For example: </a:t>
            </a:r>
            <a:r>
              <a:rPr lang="en-IN" sz="1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IN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PI </a:t>
            </a: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3.1428571</a:t>
            </a:r>
            <a:r>
              <a:rPr lang="en-US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//Carefully note the syntax</a:t>
            </a:r>
          </a:p>
          <a:p>
            <a:pPr marL="914400" lvl="3" indent="0">
              <a:buNone/>
            </a:pPr>
            <a:endParaRPr lang="en-US" sz="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prototype</a:t>
            </a:r>
          </a:p>
          <a:p>
            <a:pPr lvl="3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Define only the name(s) of the function(s) and their arguments, if any, you wish to refer them later in any other functions(s) declaration.</a:t>
            </a:r>
          </a:p>
          <a:p>
            <a:pPr lvl="3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example: </a:t>
            </a:r>
            <a:r>
              <a:rPr lang="en-US" sz="1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x; float y);</a:t>
            </a:r>
            <a:r>
              <a:rPr lang="en-US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US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Carefully note the syntax</a:t>
            </a:r>
            <a:endParaRPr lang="en-US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7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C-Programs 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IN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 function section</a:t>
            </a:r>
            <a:endParaRPr lang="en-IN" sz="2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each C-program, there should be one function called 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>
              <a:buFont typeface="Arial" pitchFamily="34" charset="0"/>
              <a:buChar char="•"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All statements in this function should be enclosed within { …}</a:t>
            </a:r>
          </a:p>
          <a:p>
            <a:pPr lvl="8">
              <a:buFont typeface="Arial" pitchFamily="34" charset="0"/>
              <a:buChar char="•"/>
            </a:pPr>
            <a:endParaRPr lang="en-US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0" lvl="2" indent="0">
              <a:buNone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</a:p>
          <a:p>
            <a:pPr marL="914400" lvl="3" indent="0">
              <a:buNone/>
            </a:pPr>
            <a:r>
              <a:rPr lang="en-US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oid main()                           </a:t>
            </a:r>
            <a:r>
              <a:rPr lang="en-U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// In some compiler, “void” is optional</a:t>
            </a:r>
          </a:p>
          <a:p>
            <a:pPr marL="914400" lvl="3" indent="0">
              <a:buNone/>
            </a:pP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914400" lvl="3" indent="0">
              <a:buNone/>
            </a:pPr>
            <a:r>
              <a:rPr lang="en-US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Statement 1</a:t>
            </a:r>
          </a:p>
          <a:p>
            <a:pPr marL="914400" lvl="3" indent="0">
              <a:buNone/>
            </a:pP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….</a:t>
            </a:r>
          </a:p>
          <a:p>
            <a:pPr marL="914400" lvl="3" indent="0">
              <a:buNone/>
            </a:pP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Statement 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3" indent="0">
              <a:buNone/>
            </a:pPr>
            <a:r>
              <a:rPr lang="en-US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lvl="3">
              <a:buFont typeface="Arial" pitchFamily="34" charset="0"/>
              <a:buChar char="•"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main ( )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may be with a zero or more list of argument(s).</a:t>
            </a:r>
          </a:p>
          <a:p>
            <a:pPr lvl="6">
              <a:buFont typeface="Arial" pitchFamily="34" charset="0"/>
              <a:buChar char="•"/>
            </a:pPr>
            <a:endParaRPr lang="en-US" sz="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last statement of a main function should be a 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return statement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40080" lvl="2" indent="0">
              <a:buNone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For example</a:t>
            </a:r>
          </a:p>
          <a:p>
            <a:pPr marL="640080" lvl="2" indent="0">
              <a:buNone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return 0; 		          </a:t>
            </a:r>
            <a:r>
              <a:rPr lang="en-U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US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Carefully note the syntax</a:t>
            </a:r>
            <a:endParaRPr lang="en-US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0" lvl="2" indent="0">
              <a:buNone/>
            </a:pPr>
            <a:endParaRPr lang="en-US" sz="14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Arial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93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C-Programs 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 function declaration section</a:t>
            </a:r>
            <a:endParaRPr lang="en-IN" sz="2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 C-program, a programmer may define zero or more function(s)</a:t>
            </a:r>
          </a:p>
          <a:p>
            <a:pPr lvl="2">
              <a:buFont typeface="Arial" pitchFamily="34" charset="0"/>
              <a:buChar char="•"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All such function(s) should be defined/declared in this section in any order using the same syntax as the </a:t>
            </a:r>
            <a:r>
              <a:rPr lang="en-US" sz="18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main ( )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function.</a:t>
            </a:r>
          </a:p>
          <a:p>
            <a:pPr marL="365760" lvl="1" indent="0"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</a:p>
          <a:p>
            <a:pPr marL="914400" lvl="3" indent="0">
              <a:buNone/>
            </a:pPr>
            <a:r>
              <a:rPr lang="en-US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 [arg1; [arg2, ….]]) </a:t>
            </a:r>
          </a:p>
          <a:p>
            <a:pPr marL="914400" lvl="3" indent="0">
              <a:buNone/>
            </a:pP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914400" lvl="3" indent="0">
              <a:buNone/>
            </a:pPr>
            <a:r>
              <a:rPr lang="en-US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Statement 1</a:t>
            </a:r>
          </a:p>
          <a:p>
            <a:pPr marL="914400" lvl="3" indent="0">
              <a:buNone/>
            </a:pP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….</a:t>
            </a:r>
          </a:p>
          <a:p>
            <a:pPr marL="914400" lvl="3" indent="0">
              <a:buNone/>
            </a:pPr>
            <a:r>
              <a:rPr lang="en-US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Statement </a:t>
            </a:r>
            <a:r>
              <a:rPr lang="en-US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3" indent="0">
              <a:buNone/>
            </a:pPr>
            <a:r>
              <a:rPr lang="en-US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lvl="3">
              <a:buFont typeface="Arial" pitchFamily="34" charset="0"/>
              <a:buChar char="•"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last statement  in such a function should be a return statement and return a value compatible to 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#02: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3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1060</TotalTime>
  <Words>4614</Words>
  <Application>Microsoft Office PowerPoint</Application>
  <PresentationFormat>On-screen Show (4:3)</PresentationFormat>
  <Paragraphs>937</Paragraphs>
  <Slides>65</Slides>
  <Notes>1</Notes>
  <HiddenSlides>0</HiddenSlides>
  <MMClips>0</MMClips>
  <ScaleCrop>false</ScaleCrop>
  <HeadingPairs>
    <vt:vector size="10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8" baseType="lpstr">
      <vt:lpstr>SimSun</vt:lpstr>
      <vt:lpstr>Arial</vt:lpstr>
      <vt:lpstr>Arial Narrow</vt:lpstr>
      <vt:lpstr>Calibri</vt:lpstr>
      <vt:lpstr>Courier New</vt:lpstr>
      <vt:lpstr>Georgia</vt:lpstr>
      <vt:lpstr>Times New Roman</vt:lpstr>
      <vt:lpstr>Trebuchet MS</vt:lpstr>
      <vt:lpstr>Wingdings</vt:lpstr>
      <vt:lpstr>Slipstream</vt:lpstr>
      <vt:lpstr>C:\Users\DSamanta\Documents\Drawing1.vsd\Drawing\~Page-1\Sheet.1</vt:lpstr>
      <vt:lpstr>D:\Academic\Course\PDS\My Slides\Drawing1\Drawing\~Page-1\Sheet.1</vt:lpstr>
      <vt:lpstr>Document</vt:lpstr>
      <vt:lpstr>Programming and Data Structures</vt:lpstr>
      <vt:lpstr>PowerPoint Presentation</vt:lpstr>
      <vt:lpstr>Today’s discussion…</vt:lpstr>
      <vt:lpstr>Basic structure of C Programs </vt:lpstr>
      <vt:lpstr>Basic Structure of C-Programs </vt:lpstr>
      <vt:lpstr>Basic Structure of C Programs </vt:lpstr>
      <vt:lpstr>Basic Structure of C-Programs </vt:lpstr>
      <vt:lpstr>Basic Structure of C-Programs </vt:lpstr>
      <vt:lpstr>Basic Structure of C-Programs </vt:lpstr>
      <vt:lpstr>An example </vt:lpstr>
      <vt:lpstr>Just for practice… </vt:lpstr>
      <vt:lpstr>Just for practice… </vt:lpstr>
      <vt:lpstr>Language Elements in C</vt:lpstr>
      <vt:lpstr>The C-Character Set</vt:lpstr>
      <vt:lpstr>ASCII Codes of C-Character Set</vt:lpstr>
      <vt:lpstr>Keywords in C</vt:lpstr>
      <vt:lpstr>Identifiers in C</vt:lpstr>
      <vt:lpstr>Variables and Data Types in C </vt:lpstr>
      <vt:lpstr>Variables</vt:lpstr>
      <vt:lpstr>Constants</vt:lpstr>
      <vt:lpstr>Integer Constants</vt:lpstr>
      <vt:lpstr>Floating-point Constants</vt:lpstr>
      <vt:lpstr>Single Character Constants</vt:lpstr>
      <vt:lpstr>Single Character Constants</vt:lpstr>
      <vt:lpstr>Basic Data Types in C</vt:lpstr>
      <vt:lpstr>Basic Data Types in C</vt:lpstr>
      <vt:lpstr>Basic Data Types in C</vt:lpstr>
      <vt:lpstr>Declarations of Variables</vt:lpstr>
      <vt:lpstr>Declarations of Variables</vt:lpstr>
      <vt:lpstr>Declarations of Variables</vt:lpstr>
      <vt:lpstr>Assignment in C-Language </vt:lpstr>
      <vt:lpstr>Assignment in C</vt:lpstr>
      <vt:lpstr>Assignment in C</vt:lpstr>
      <vt:lpstr>Operators in C-Language </vt:lpstr>
      <vt:lpstr>Operators in C</vt:lpstr>
      <vt:lpstr>Arithmetic Operators</vt:lpstr>
      <vt:lpstr>Increment and Decrement Operators</vt:lpstr>
      <vt:lpstr>Increment and Decrement Operators</vt:lpstr>
      <vt:lpstr>Bitwise Operators</vt:lpstr>
      <vt:lpstr>Bitwise Operators</vt:lpstr>
      <vt:lpstr>Relational Operators</vt:lpstr>
      <vt:lpstr>Relational Operators</vt:lpstr>
      <vt:lpstr>Relational Operators</vt:lpstr>
      <vt:lpstr>Logical Operators</vt:lpstr>
      <vt:lpstr>Logical Operators</vt:lpstr>
      <vt:lpstr>Operator Precedence and Associativity</vt:lpstr>
      <vt:lpstr>Operator Precedence and Associativity</vt:lpstr>
      <vt:lpstr>Operator Precedence</vt:lpstr>
      <vt:lpstr>Integer arithmetic</vt:lpstr>
      <vt:lpstr>Real Arithmetic</vt:lpstr>
      <vt:lpstr>Mixed-mode Arithmetic</vt:lpstr>
      <vt:lpstr>Automatic Type Conversion</vt:lpstr>
      <vt:lpstr>Automatic Type Conversion</vt:lpstr>
      <vt:lpstr>Automatic Type Conversion</vt:lpstr>
      <vt:lpstr>Type Casting</vt:lpstr>
      <vt:lpstr>Type Casting</vt:lpstr>
      <vt:lpstr>Type Casting</vt:lpstr>
      <vt:lpstr>Type Casting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IIT Kharagpur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and Data Structures</dc:title>
  <dc:creator>Debasis Samanta</dc:creator>
  <cp:lastModifiedBy>ds</cp:lastModifiedBy>
  <cp:revision>252</cp:revision>
  <dcterms:created xsi:type="dcterms:W3CDTF">2016-12-06T07:31:32Z</dcterms:created>
  <dcterms:modified xsi:type="dcterms:W3CDTF">2017-01-19T01:29:08Z</dcterms:modified>
</cp:coreProperties>
</file>