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76" r:id="rId1"/>
  </p:sldMasterIdLst>
  <p:notesMasterIdLst>
    <p:notesMasterId r:id="rId67"/>
  </p:notesMasterIdLst>
  <p:sldIdLst>
    <p:sldId id="256" r:id="rId2"/>
    <p:sldId id="257" r:id="rId3"/>
    <p:sldId id="259" r:id="rId4"/>
    <p:sldId id="300" r:id="rId5"/>
    <p:sldId id="289" r:id="rId6"/>
    <p:sldId id="290" r:id="rId7"/>
    <p:sldId id="296" r:id="rId8"/>
    <p:sldId id="297" r:id="rId9"/>
    <p:sldId id="298" r:id="rId10"/>
    <p:sldId id="291" r:id="rId11"/>
    <p:sldId id="294" r:id="rId12"/>
    <p:sldId id="299" r:id="rId13"/>
    <p:sldId id="301" r:id="rId14"/>
    <p:sldId id="305" r:id="rId15"/>
    <p:sldId id="368" r:id="rId16"/>
    <p:sldId id="307" r:id="rId17"/>
    <p:sldId id="309" r:id="rId18"/>
    <p:sldId id="302" r:id="rId19"/>
    <p:sldId id="311" r:id="rId20"/>
    <p:sldId id="312" r:id="rId21"/>
    <p:sldId id="313" r:id="rId22"/>
    <p:sldId id="314" r:id="rId23"/>
    <p:sldId id="315" r:id="rId24"/>
    <p:sldId id="316" r:id="rId25"/>
    <p:sldId id="317" r:id="rId26"/>
    <p:sldId id="318" r:id="rId27"/>
    <p:sldId id="319" r:id="rId28"/>
    <p:sldId id="320" r:id="rId29"/>
    <p:sldId id="321" r:id="rId30"/>
    <p:sldId id="322" r:id="rId31"/>
    <p:sldId id="324" r:id="rId32"/>
    <p:sldId id="323" r:id="rId33"/>
    <p:sldId id="366" r:id="rId34"/>
    <p:sldId id="364" r:id="rId35"/>
    <p:sldId id="325" r:id="rId36"/>
    <p:sldId id="326" r:id="rId37"/>
    <p:sldId id="347" r:id="rId38"/>
    <p:sldId id="346" r:id="rId39"/>
    <p:sldId id="349" r:id="rId40"/>
    <p:sldId id="353" r:id="rId41"/>
    <p:sldId id="357" r:id="rId42"/>
    <p:sldId id="358" r:id="rId43"/>
    <p:sldId id="359" r:id="rId44"/>
    <p:sldId id="360" r:id="rId45"/>
    <p:sldId id="361" r:id="rId46"/>
    <p:sldId id="362" r:id="rId47"/>
    <p:sldId id="365" r:id="rId48"/>
    <p:sldId id="363" r:id="rId49"/>
    <p:sldId id="356" r:id="rId50"/>
    <p:sldId id="331" r:id="rId51"/>
    <p:sldId id="332" r:id="rId52"/>
    <p:sldId id="370" r:id="rId53"/>
    <p:sldId id="341" r:id="rId54"/>
    <p:sldId id="371" r:id="rId55"/>
    <p:sldId id="372" r:id="rId56"/>
    <p:sldId id="342" r:id="rId57"/>
    <p:sldId id="343" r:id="rId58"/>
    <p:sldId id="344" r:id="rId59"/>
    <p:sldId id="262" r:id="rId60"/>
    <p:sldId id="265" r:id="rId61"/>
    <p:sldId id="310" r:id="rId62"/>
    <p:sldId id="348" r:id="rId63"/>
    <p:sldId id="367" r:id="rId64"/>
    <p:sldId id="369" r:id="rId65"/>
    <p:sldId id="352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808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182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CF98F6-046C-4A61-A4DD-0818A66BB8A0}" type="datetimeFigureOut">
              <a:rPr lang="en-IN" smtClean="0"/>
              <a:t>18-01-2017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BE6B3-2D16-4A1B-99C8-9BB68DB8651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4426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6BE6B3-2D16-4A1B-99C8-9BB68DB86518}" type="slidenum">
              <a:rPr lang="en-IN" smtClean="0"/>
              <a:t>38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247867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412D51A-C1C7-4F6F-ADB4-90C3724E8DB4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iming>
    <p:tnLst>
      <p:par>
        <p:cTn id="1" dur="indefinite" restart="never" nodeType="tmRoot"/>
      </p:par>
    </p:tnLst>
  </p:timing>
  <p:hf hdr="0"/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Samanta\Documents\Drawing1.vsd\Drawing\~Page-1\Sheet.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file:///D:\Academic\Course\PDS\My%20Slides\Drawing1\Drawing\~Page-1\Sheet.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Word_Document3.docx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4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672" y="4221088"/>
            <a:ext cx="5637010" cy="19296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Debasis Samanta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Computer Science &amp; Engineering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Indian Institute of Technology Kharagpur</a:t>
            </a:r>
          </a:p>
          <a:p>
            <a:pPr algn="ctr"/>
            <a:r>
              <a:rPr lang="en-US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Spring-2017</a:t>
            </a:r>
            <a:endParaRPr lang="en-IN" dirty="0">
              <a:solidFill>
                <a:schemeClr val="bg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335" y="980728"/>
            <a:ext cx="8352928" cy="1080120"/>
          </a:xfrm>
        </p:spPr>
        <p:txBody>
          <a:bodyPr/>
          <a:lstStyle/>
          <a:p>
            <a:pPr marL="182880" indent="0" algn="ctr">
              <a:buNone/>
            </a:pPr>
            <a:r>
              <a:rPr lang="en-US" sz="4000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Programming and Data Structures</a:t>
            </a:r>
            <a:endParaRPr lang="en-IN" sz="40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2276872"/>
            <a:ext cx="1621790" cy="16389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289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An example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6108" y="1196752"/>
            <a:ext cx="8784976" cy="40011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91000"/>
                </a:schemeClr>
              </a:gs>
              <a:gs pos="98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marL="365760" lvl="1" indent="0">
              <a:buNone/>
            </a:pP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This program takes no input, but outputs the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volume of a sphere. 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7695" y="1763411"/>
            <a:ext cx="7476601" cy="43452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580112" y="3645024"/>
            <a:ext cx="35638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You should save this program with an extension .c, for example </a:t>
            </a:r>
            <a:r>
              <a:rPr lang="en-US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geometry.c</a:t>
            </a:r>
            <a:endParaRPr lang="en-IN" dirty="0">
              <a:solidFill>
                <a:srgbClr val="C0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518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Just for practice…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204" y="1124744"/>
            <a:ext cx="8784976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91000"/>
                </a:schemeClr>
              </a:gs>
              <a:gs pos="98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marL="365760" lvl="1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At this stage, it is a bit difficult for you but still you can have a try about it. What is the output, if input is “NOT”?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5604181"/>
              </p:ext>
            </p:extLst>
          </p:nvPr>
        </p:nvGraphicFramePr>
        <p:xfrm>
          <a:off x="1065213" y="1885280"/>
          <a:ext cx="7015162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1" name="Visio" r:id="rId3" imgW="7015623" imgH="4063500" progId="Visio.Drawing.11">
                  <p:link updateAutomatic="1"/>
                </p:oleObj>
              </mc:Choice>
              <mc:Fallback>
                <p:oleObj name="Visio" r:id="rId3" imgW="7015623" imgH="406350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65213" y="1885280"/>
                        <a:ext cx="7015162" cy="4064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2622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Just for practice…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204" y="1124744"/>
            <a:ext cx="8784976" cy="70788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91000"/>
                </a:schemeClr>
              </a:gs>
              <a:gs pos="98000">
                <a:schemeClr val="accent1">
                  <a:lumMod val="0"/>
                  <a:lumOff val="100000"/>
                </a:schemeClr>
              </a:gs>
              <a:gs pos="100000">
                <a:schemeClr val="accent1">
                  <a:lumMod val="10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marL="365760" lvl="1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Yes, the program looks correct but ultimately is failed to run! See the corrected version of the program. 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2726336"/>
              </p:ext>
            </p:extLst>
          </p:nvPr>
        </p:nvGraphicFramePr>
        <p:xfrm>
          <a:off x="1043608" y="1916832"/>
          <a:ext cx="7209294" cy="4176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52" name="Visio" r:id="rId3" imgW="7015623" imgH="4063500" progId="Visio.Drawing.11">
                  <p:link updateAutomatic="1"/>
                </p:oleObj>
              </mc:Choice>
              <mc:Fallback>
                <p:oleObj name="Visio" r:id="rId3" imgW="7015623" imgH="4063500" progId="Visio.Drawing.11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43608" y="1916832"/>
                        <a:ext cx="7209294" cy="4176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223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13</a:t>
            </a:fld>
            <a:endParaRPr lang="en-IN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75656" y="2996952"/>
            <a:ext cx="6696744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Language Elements in C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623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The C-Character Set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IN" sz="2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C language alphabet:</a:t>
            </a: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Uppercase 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letters ‘A’ to ‘Z’</a:t>
            </a: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Lowercase 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letters ‘a’ to ‘z’</a:t>
            </a: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Digits 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‘0’ to ‘9’</a:t>
            </a:r>
          </a:p>
          <a:p>
            <a:pPr lvl="1">
              <a:buFont typeface="Arial" pitchFamily="34" charset="0"/>
              <a:buChar char="•"/>
            </a:pPr>
            <a:r>
              <a:rPr lang="en-IN" sz="21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sz="21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 characters:</a:t>
            </a:r>
            <a:endParaRPr lang="en-IN" sz="2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White space character in C</a:t>
            </a:r>
            <a:endParaRPr lang="en-US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\b         blank space               \t          horizontal tab                   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        vertical tab     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         carriage return          \f         form feed                   \n         new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line                             \\          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Back slash     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\’         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Single quote                          \"         Double quote      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\?         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Question mark         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\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         Null                 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\</a:t>
            </a:r>
            <a:r>
              <a:rPr lang="en-U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        Alarm (bell</a:t>
            </a: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6851096"/>
              </p:ext>
            </p:extLst>
          </p:nvPr>
        </p:nvGraphicFramePr>
        <p:xfrm>
          <a:off x="1470025" y="2508250"/>
          <a:ext cx="7607140" cy="23609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62" name="Document" r:id="rId3" imgW="5733936" imgH="1778479" progId="Word.Document.12">
                  <p:embed/>
                </p:oleObj>
              </mc:Choice>
              <mc:Fallback>
                <p:oleObj name="Document" r:id="rId3" imgW="5733936" imgH="177847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70025" y="2508250"/>
                        <a:ext cx="7607140" cy="23609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0210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ASCII Codes of C-Character Set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1679632"/>
              </p:ext>
            </p:extLst>
          </p:nvPr>
        </p:nvGraphicFramePr>
        <p:xfrm>
          <a:off x="-960704" y="1484784"/>
          <a:ext cx="6828848" cy="39604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1" name="Document" r:id="rId3" imgW="5956042" imgH="3455150" progId="Word.Document.12">
                  <p:embed/>
                </p:oleObj>
              </mc:Choice>
              <mc:Fallback>
                <p:oleObj name="Document" r:id="rId3" imgW="5956042" imgH="345515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960704" y="1484784"/>
                        <a:ext cx="6828848" cy="39604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019245"/>
              </p:ext>
            </p:extLst>
          </p:nvPr>
        </p:nvGraphicFramePr>
        <p:xfrm>
          <a:off x="3371009" y="1482725"/>
          <a:ext cx="6817615" cy="39624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2" name="Document" r:id="rId5" imgW="5956042" imgH="3454430" progId="Word.Document.12">
                  <p:embed/>
                </p:oleObj>
              </mc:Choice>
              <mc:Fallback>
                <p:oleObj name="Document" r:id="rId5" imgW="5956042" imgH="345443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71009" y="1482725"/>
                        <a:ext cx="6817615" cy="39624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/>
          <p:cNvSpPr/>
          <p:nvPr/>
        </p:nvSpPr>
        <p:spPr>
          <a:xfrm>
            <a:off x="539552" y="5413702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language recognizes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total 256 ASCII codes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other 128 ASCII codes are for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extended characters’ symbols</a:t>
            </a:r>
            <a:endParaRPr lang="en-IN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13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Keywords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Keywords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Keywords are those words whose meaning is already defined by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Compiler; also called “reserved words” and cannot be used in identifier declaration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32 keywords in C</a:t>
            </a:r>
          </a:p>
          <a:p>
            <a:pPr marL="640080" lvl="2" indent="0">
              <a:buNone/>
            </a:pP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3167542"/>
              </p:ext>
            </p:extLst>
          </p:nvPr>
        </p:nvGraphicFramePr>
        <p:xfrm>
          <a:off x="1634046" y="2708920"/>
          <a:ext cx="5803900" cy="265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30" name="Document" r:id="rId3" imgW="5814742" imgH="2659946" progId="Word.Document.12">
                  <p:embed/>
                </p:oleObj>
              </mc:Choice>
              <mc:Fallback>
                <p:oleObj name="Document" r:id="rId3" imgW="5814742" imgH="265994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34046" y="2708920"/>
                        <a:ext cx="5803900" cy="2652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6667464" y="3429000"/>
            <a:ext cx="217239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 is a case-sensitive </a:t>
            </a:r>
          </a:p>
          <a:p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programming </a:t>
            </a:r>
          </a:p>
          <a:p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anguage!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68313" y="5312286"/>
            <a:ext cx="691217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 you declare a function of your own having function name “</a:t>
            </a:r>
            <a:r>
              <a:rPr lang="en-IN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strlen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”?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27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Identifiers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Identifiers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Names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given to various program elements (</a:t>
            </a:r>
            <a:r>
              <a:rPr lang="en-IN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constants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functions, etc.)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consist of letters, digits and the underscore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(‘_’) character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with no space between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Blank and comma are not allowed.</a:t>
            </a: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First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 must be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alphabet or underscore.</a:t>
            </a: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identifier can be arbitrary long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Identifier should not be a reserved word.</a:t>
            </a: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8">
              <a:buFont typeface="Arial" pitchFamily="34" charset="0"/>
              <a:buChar char="•"/>
            </a:pPr>
            <a:endParaRPr lang="en-IN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compilers recognize only the first few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 of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name (16 or 31).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Case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sensitive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area’, ‘AREA’ and ‘Area’ are all different.</a:t>
            </a: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350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18</a:t>
            </a:fld>
            <a:endParaRPr lang="en-IN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03648" y="2996952"/>
            <a:ext cx="6696744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Variables and Data Types in C 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5759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It is a data name that can be used to store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data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1" indent="0">
              <a:buNone/>
            </a:pP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Example: </a:t>
            </a:r>
            <a:r>
              <a:rPr lang="en-US" sz="17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x = 39</a:t>
            </a:r>
            <a:r>
              <a:rPr lang="en-US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here x being a variable presently stored 39 in it</a:t>
            </a:r>
          </a:p>
          <a:p>
            <a:pPr lvl="8">
              <a:buFont typeface="Arial" pitchFamily="34" charset="0"/>
              <a:buChar char="•"/>
            </a:pPr>
            <a:endParaRPr lang="en-IN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Unlike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constants, a variable may take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different values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memory during execution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names follow the naming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convention for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identifiers.</a:t>
            </a:r>
          </a:p>
          <a:p>
            <a:pPr marL="365760" lvl="1" indent="0">
              <a:buNone/>
            </a:pP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Examples: 	</a:t>
            </a:r>
            <a:r>
              <a:rPr lang="en-IN" sz="17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temp     speed    name2     current</a:t>
            </a:r>
            <a:endParaRPr lang="en-US" sz="17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19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1729335"/>
              </p:ext>
            </p:extLst>
          </p:nvPr>
        </p:nvGraphicFramePr>
        <p:xfrm>
          <a:off x="3275856" y="4005064"/>
          <a:ext cx="2139315" cy="2208276"/>
        </p:xfrm>
        <a:graphic>
          <a:graphicData uri="http://schemas.openxmlformats.org/drawingml/2006/table">
            <a:tbl>
              <a:tblPr firstRow="1" firstCol="1" bandRow="1"/>
              <a:tblGrid>
                <a:gridCol w="213931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err="1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 a, b, c;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char x;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a = 3;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b = 50</a:t>
                      </a:r>
                      <a:r>
                        <a:rPr lang="en-IN" sz="1400" dirty="0" smtClean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;  c </a:t>
                      </a: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= a-b;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x = ‘d’;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b = 20</a:t>
                      </a:r>
                      <a:r>
                        <a:rPr lang="en-IN" sz="1400" dirty="0" smtClean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; a </a:t>
                      </a: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= a+1</a:t>
                      </a:r>
                      <a:r>
                        <a:rPr lang="en-IN" sz="1400" dirty="0" smtClean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x = ‘G’;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706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9552" y="2708920"/>
            <a:ext cx="80648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Lecture #2</a:t>
            </a:r>
          </a:p>
          <a:p>
            <a:r>
              <a:rPr lang="en-US" sz="40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C-Programming Elements</a:t>
            </a:r>
            <a:endParaRPr lang="en-IN" sz="4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0822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Constants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Unlike a variable, a constant cannot store any value</a:t>
            </a:r>
            <a:endParaRPr lang="en-US" sz="17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Example: 325 = x; is absurd!</a:t>
            </a:r>
            <a:endParaRPr lang="en-IN" sz="1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two types of constants</a:t>
            </a:r>
          </a:p>
          <a:p>
            <a:pPr marL="365760" lvl="1" indent="0">
              <a:buNone/>
            </a:pPr>
            <a:endParaRPr lang="en-US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524125"/>
            <a:ext cx="6848475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859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Integer Constants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Consists of a sequence of digits, with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possibly a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plus or a minus sign before it.</a:t>
            </a:r>
          </a:p>
          <a:p>
            <a:pPr lvl="1">
              <a:buFont typeface="Arial" pitchFamily="34" charset="0"/>
              <a:buChar char="•"/>
            </a:pPr>
            <a:r>
              <a:rPr lang="en-US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Example:  12345, +596, -137</a:t>
            </a:r>
            <a:endParaRPr lang="en-IN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7">
              <a:buFont typeface="Arial" pitchFamily="34" charset="0"/>
              <a:buChar char="•"/>
            </a:pPr>
            <a:endParaRPr lang="en-IN" sz="11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Embedded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spaces, commas and non-digit characters 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permitted between digits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Maximum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minimum values (for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32-bit representations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Maximum: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2147483647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Minimum: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2147483648</a:t>
            </a:r>
            <a:endParaRPr lang="en-US" sz="15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3568" y="4653136"/>
            <a:ext cx="70491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What is the value of 10! Is it can be stored in a computer?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9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Floating-point Constants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Can contain fractional parts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8">
              <a:buFont typeface="Arial" pitchFamily="34" charset="0"/>
              <a:buChar char="•"/>
            </a:pPr>
            <a:endParaRPr lang="en-IN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Very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large or very small numbers can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 represented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65760" lvl="1" indent="0">
              <a:buNone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 23000000 </a:t>
            </a:r>
            <a:r>
              <a:rPr lang="en-IN" sz="1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can be represented as </a:t>
            </a:r>
            <a:r>
              <a:rPr lang="en-IN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2.3e7; here, e means “10 to the power of”</a:t>
            </a:r>
          </a:p>
          <a:p>
            <a:pPr marL="365760" lvl="1" indent="0">
              <a:buNone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Two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different notations: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Decimal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notation</a:t>
            </a:r>
          </a:p>
          <a:p>
            <a:pPr marL="640080" lvl="2" indent="0">
              <a:buNone/>
            </a:pPr>
            <a:r>
              <a:rPr lang="en-IN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  25.0</a:t>
            </a:r>
            <a:r>
              <a:rPr lang="en-IN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0.0034, .84, -</a:t>
            </a:r>
            <a:r>
              <a:rPr lang="en-IN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2.234</a:t>
            </a:r>
          </a:p>
          <a:p>
            <a:pPr lvl="8">
              <a:buFont typeface="Arial" pitchFamily="34" charset="0"/>
              <a:buChar char="•"/>
            </a:pPr>
            <a:endParaRPr lang="en-IN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Exponential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(scientific) 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notation </a:t>
            </a:r>
          </a:p>
          <a:p>
            <a:pPr marL="640080" lvl="2" indent="0">
              <a:buNone/>
            </a:pPr>
            <a:r>
              <a:rPr lang="en-IN" sz="13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3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6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 3.45e23</a:t>
            </a:r>
            <a:r>
              <a:rPr lang="en-IN" sz="1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0.123e-12, 123E2</a:t>
            </a:r>
            <a:endParaRPr lang="en-US" sz="1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03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Character Constants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Contains a single character enclosed within a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pair of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single quote marks (‘ ’).</a:t>
            </a:r>
          </a:p>
          <a:p>
            <a:pPr marL="365760" lvl="1" indent="0">
              <a:buNone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 </a:t>
            </a:r>
            <a:r>
              <a:rPr lang="en-IN" sz="17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:: ‘2’, ‘+’, ‘Z</a:t>
            </a:r>
            <a:r>
              <a:rPr lang="en-IN" sz="17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’</a:t>
            </a:r>
          </a:p>
          <a:p>
            <a:pPr lvl="3">
              <a:buFont typeface="Arial" pitchFamily="34" charset="0"/>
              <a:buChar char="•"/>
            </a:pPr>
            <a:endParaRPr lang="en-IN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 backslash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</a:t>
            </a:r>
          </a:p>
          <a:p>
            <a:pPr lvl="8">
              <a:buFont typeface="Arial" pitchFamily="34" charset="0"/>
              <a:buChar char="•"/>
            </a:pPr>
            <a:endParaRPr lang="en-IN" sz="11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‘\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n’ 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new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line</a:t>
            </a:r>
          </a:p>
          <a:p>
            <a:pPr marL="45720" indent="0">
              <a:buNone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‘\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t’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horizontal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tab</a:t>
            </a:r>
          </a:p>
          <a:p>
            <a:pPr marL="45720" indent="0">
              <a:buNone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‘\’’ 	single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quote</a:t>
            </a:r>
          </a:p>
          <a:p>
            <a:pPr marL="45720" indent="0">
              <a:buNone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‘\”’ 	double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quote</a:t>
            </a:r>
          </a:p>
          <a:p>
            <a:pPr marL="45720" indent="0">
              <a:buNone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‘\\’ 	backslash</a:t>
            </a: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‘\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0’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null</a:t>
            </a:r>
            <a:endParaRPr lang="en-US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5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Single Character Constants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Sequence of characters enclosed in double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quotes (“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“).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 may be letters, numbers, 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special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and blank spaces.</a:t>
            </a:r>
          </a:p>
          <a:p>
            <a:pPr lvl="2">
              <a:buFont typeface="Arial" pitchFamily="34" charset="0"/>
              <a:buChar char="•"/>
            </a:pP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Examples: 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nice”, “Good Morning”, “3+6”, “3”, “C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2">
              <a:buFont typeface="Arial" pitchFamily="34" charset="0"/>
              <a:buChar char="•"/>
            </a:pP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Differences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from character constants:</a:t>
            </a: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C’ and “C” are not equivalent.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C’ has an equivalent integer value 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while,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“C” does not.</a:t>
            </a:r>
            <a:endParaRPr lang="en-US" sz="1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026712"/>
              </p:ext>
            </p:extLst>
          </p:nvPr>
        </p:nvGraphicFramePr>
        <p:xfrm>
          <a:off x="6588224" y="3140968"/>
          <a:ext cx="2139315" cy="2944368"/>
        </p:xfrm>
        <a:graphic>
          <a:graphicData uri="http://schemas.openxmlformats.org/drawingml/2006/table">
            <a:tbl>
              <a:tblPr firstRow="1" firstCol="1" bandRow="1"/>
              <a:tblGrid>
                <a:gridCol w="2139315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 err="1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int</a:t>
                      </a: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 a, b, c;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char x;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a = 3;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b = 50;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c = a-b;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x = ‘d’;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b = 20;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a = a+1;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Courier New"/>
                          <a:ea typeface="Calibri"/>
                          <a:cs typeface="Times New Roman"/>
                        </a:rPr>
                        <a:t>x = ‘G’;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514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Data Types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1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:: integer quantity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Typically occupies 4 bytes (32 bits) in memory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>
              <a:buFont typeface="Arial" pitchFamily="34" charset="0"/>
              <a:buChar char="•"/>
            </a:pPr>
            <a:endParaRPr lang="en-IN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 :: single character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Typically occupies 1 byte (8 bits) in memory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>
              <a:buFont typeface="Arial" pitchFamily="34" charset="0"/>
              <a:buChar char="•"/>
            </a:pPr>
            <a:endParaRPr lang="en-IN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float :: floating-point number (a number with a decimal point)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Typically occupies 4 bytes (32 bits) in memory</a:t>
            </a: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3">
              <a:buFont typeface="Arial" pitchFamily="34" charset="0"/>
              <a:buChar char="•"/>
            </a:pPr>
            <a:endParaRPr lang="en-IN" sz="13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double :: double-precision floating-point number</a:t>
            </a: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Precision 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refers to the number of significant digits after the decimal point.</a:t>
            </a:r>
            <a:endParaRPr lang="en-US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866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Data Types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Augmented data types in C</a:t>
            </a:r>
            <a:endParaRPr lang="en-IN" sz="19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Some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of the basic data types can be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augmented by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using certain data type qualifiers:</a:t>
            </a:r>
          </a:p>
          <a:p>
            <a:pPr marL="45720" indent="0">
              <a:buNone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short</a:t>
            </a: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signed</a:t>
            </a: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unsigned</a:t>
            </a:r>
          </a:p>
          <a:p>
            <a:pPr marL="45720" indent="0">
              <a:buNone/>
            </a:pP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Typical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365760" lvl="1" indent="0">
              <a:buNone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short </a:t>
            </a:r>
            <a:r>
              <a:rPr lang="en-IN" sz="17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endParaRPr lang="en-IN" sz="17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long </a:t>
            </a:r>
            <a:r>
              <a:rPr lang="en-IN" sz="1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unsigned </a:t>
            </a:r>
            <a:r>
              <a:rPr lang="en-IN" sz="1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endParaRPr lang="en-IN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93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Data Types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Storage specification of different C data types</a:t>
            </a:r>
          </a:p>
          <a:p>
            <a:pPr marL="45720" indent="0">
              <a:buNone/>
            </a:pPr>
            <a:endParaRPr lang="en-US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US" sz="1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59061"/>
              </p:ext>
            </p:extLst>
          </p:nvPr>
        </p:nvGraphicFramePr>
        <p:xfrm>
          <a:off x="3203848" y="1844824"/>
          <a:ext cx="4968552" cy="2592291"/>
        </p:xfrm>
        <a:graphic>
          <a:graphicData uri="http://schemas.openxmlformats.org/drawingml/2006/table">
            <a:tbl>
              <a:tblPr/>
              <a:tblGrid>
                <a:gridCol w="1012112"/>
                <a:gridCol w="874097"/>
                <a:gridCol w="3082343"/>
              </a:tblGrid>
              <a:tr h="372641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IN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b="1" spc="-35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 b="1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IN" sz="10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IN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b="1" spc="-2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000" b="1" spc="-15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000" b="1" spc="-25">
                          <a:effectLst/>
                          <a:latin typeface="Calibri"/>
                          <a:ea typeface="Calibri"/>
                          <a:cs typeface="Calibri"/>
                        </a:rPr>
                        <a:t>z</a:t>
                      </a: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ts val="1205"/>
                        </a:lnSpc>
                        <a:spcAft>
                          <a:spcPts val="0"/>
                        </a:spcAft>
                      </a:pP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(</a:t>
                      </a:r>
                      <a:r>
                        <a:rPr lang="en-IN" sz="10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IN" sz="10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IN" sz="10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 b="1">
                          <a:effectLst/>
                          <a:latin typeface="Calibri"/>
                          <a:ea typeface="Calibri"/>
                          <a:cs typeface="Calibri"/>
                        </a:rPr>
                        <a:t>e)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r>
                        <a:rPr lang="en-IN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b="1" spc="-60" dirty="0">
                          <a:effectLst/>
                          <a:latin typeface="Calibri"/>
                          <a:ea typeface="Calibri"/>
                          <a:cs typeface="Calibri"/>
                        </a:rPr>
                        <a:t>V</a:t>
                      </a:r>
                      <a:r>
                        <a:rPr lang="en-IN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000" b="1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l</a:t>
                      </a:r>
                      <a:r>
                        <a:rPr lang="en-IN" sz="10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u</a:t>
                      </a:r>
                      <a:r>
                        <a:rPr lang="en-IN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b="1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b="1" spc="-2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0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 b="1" spc="-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IN" sz="10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ar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128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127</a:t>
                      </a:r>
                      <a:r>
                        <a:rPr lang="en-IN" sz="1000" spc="-1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255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un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igned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ar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255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igned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ar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128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127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  <a:tr h="372641"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IN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IN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32,768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32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767</a:t>
                      </a:r>
                      <a:r>
                        <a:rPr lang="en-IN" sz="1000" spc="-3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or 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2,147,483,648</a:t>
                      </a:r>
                      <a:r>
                        <a:rPr lang="en-IN" sz="1000" spc="-3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2,147,483,647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un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igned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65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535</a:t>
                      </a:r>
                      <a:r>
                        <a:rPr lang="en-IN" sz="1000" spc="-3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or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294,967,295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ort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32,768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32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767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</a:tr>
              <a:tr h="372641">
                <a:tc>
                  <a:txBody>
                    <a:bodyPr/>
                    <a:lstStyle/>
                    <a:p>
                      <a:pPr marL="42545" marR="285750">
                        <a:lnSpc>
                          <a:spcPts val="1200"/>
                        </a:lnSpc>
                        <a:spcBef>
                          <a:spcPts val="140"/>
                        </a:spcBef>
                        <a:spcAft>
                          <a:spcPts val="0"/>
                        </a:spcAft>
                      </a:pP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un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igned</a:t>
                      </a:r>
                      <a:r>
                        <a:rPr lang="en-IN" sz="1000" spc="-4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h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ort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IN" sz="7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700"/>
                        </a:lnSpc>
                        <a:spcBef>
                          <a:spcPts val="50"/>
                        </a:spcBef>
                        <a:spcAft>
                          <a:spcPts val="0"/>
                        </a:spcAft>
                      </a:pPr>
                      <a:r>
                        <a:rPr lang="en-IN" sz="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r>
                        <a:rPr lang="en-IN" sz="10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65</a:t>
                      </a:r>
                      <a:r>
                        <a:rPr lang="en-IN" sz="10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535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lo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2,147,483,648</a:t>
                      </a:r>
                      <a:r>
                        <a:rPr lang="en-IN" sz="1000" spc="-3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2,147,483,647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</a:tr>
              <a:tr h="21062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un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igned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lo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50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0</a:t>
                      </a:r>
                      <a:r>
                        <a:rPr lang="en-IN" sz="10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r>
                        <a:rPr lang="en-IN" sz="10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,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294,967,295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8677344"/>
              </p:ext>
            </p:extLst>
          </p:nvPr>
        </p:nvGraphicFramePr>
        <p:xfrm>
          <a:off x="3275856" y="4725144"/>
          <a:ext cx="4968551" cy="1152127"/>
        </p:xfrm>
        <a:graphic>
          <a:graphicData uri="http://schemas.openxmlformats.org/drawingml/2006/table">
            <a:tbl>
              <a:tblPr/>
              <a:tblGrid>
                <a:gridCol w="928536"/>
                <a:gridCol w="1058117"/>
                <a:gridCol w="1739760"/>
                <a:gridCol w="1242138"/>
              </a:tblGrid>
              <a:tr h="471325"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IN" sz="8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25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spc="-30" dirty="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200" b="1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IN" sz="12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IN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2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200" b="1" spc="-15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2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200" b="1" spc="-15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200" b="1" spc="-1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2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200" b="1" spc="-20">
                          <a:effectLst/>
                          <a:latin typeface="Calibri"/>
                          <a:ea typeface="Calibri"/>
                          <a:cs typeface="Calibri"/>
                        </a:rPr>
                        <a:t>z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ts val="144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(in</a:t>
                      </a:r>
                      <a:r>
                        <a:rPr lang="en-IN" sz="12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2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r>
                        <a:rPr lang="en-IN" sz="12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y</a:t>
                      </a:r>
                      <a:r>
                        <a:rPr lang="en-IN" sz="12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2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)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IN" sz="8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18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 spc="-75" dirty="0">
                          <a:effectLst/>
                          <a:latin typeface="Calibri"/>
                          <a:ea typeface="Calibri"/>
                          <a:cs typeface="Calibri"/>
                        </a:rPr>
                        <a:t>V</a:t>
                      </a:r>
                      <a:r>
                        <a:rPr lang="en-IN" sz="1200" b="1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2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lu</a:t>
                      </a:r>
                      <a:r>
                        <a:rPr lang="en-IN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200" b="1" spc="-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200" b="1" spc="-20" dirty="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200" b="1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200" b="1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200" b="1" spc="-15" dirty="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IN" sz="12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850"/>
                        </a:lnSpc>
                        <a:spcBef>
                          <a:spcPts val="20"/>
                        </a:spcBef>
                        <a:spcAft>
                          <a:spcPts val="0"/>
                        </a:spcAft>
                      </a:pPr>
                      <a:r>
                        <a:rPr lang="en-IN" sz="8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43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IN" sz="1200" b="1" spc="-10">
                          <a:effectLst/>
                          <a:latin typeface="Calibri"/>
                          <a:ea typeface="Calibri"/>
                          <a:cs typeface="Calibri"/>
                        </a:rPr>
                        <a:t>r</a:t>
                      </a:r>
                      <a:r>
                        <a:rPr lang="en-IN" sz="1200" b="1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r>
                        <a:rPr lang="en-IN" sz="12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s</a:t>
                      </a:r>
                      <a:r>
                        <a:rPr lang="en-IN" sz="1200" b="1" spc="5">
                          <a:effectLst/>
                          <a:latin typeface="Calibri"/>
                          <a:ea typeface="Calibri"/>
                          <a:cs typeface="Calibri"/>
                        </a:rPr>
                        <a:t>i</a:t>
                      </a:r>
                      <a:r>
                        <a:rPr lang="en-IN" sz="1200" b="1">
                          <a:effectLst/>
                          <a:latin typeface="Calibri"/>
                          <a:ea typeface="Calibri"/>
                          <a:cs typeface="Calibri"/>
                        </a:rPr>
                        <a:t>on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9546"/>
                    </a:solidFill>
                  </a:tcPr>
                </a:tc>
              </a:tr>
              <a:tr h="22693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f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lo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1.2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38</a:t>
                      </a:r>
                      <a:r>
                        <a:rPr lang="en-IN" sz="1000" spc="-3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3.4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+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38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15000"/>
                        </a:lnSpc>
                        <a:spcBef>
                          <a:spcPts val="9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6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ci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al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laces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  <a:tr h="22693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ub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8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2.3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308</a:t>
                      </a:r>
                      <a:r>
                        <a:rPr lang="en-IN" sz="1000" spc="-2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2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1.7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+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308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ci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al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laces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EE9"/>
                    </a:solidFill>
                  </a:tcPr>
                </a:tc>
              </a:tr>
              <a:tr h="226934">
                <a:tc>
                  <a:txBody>
                    <a:bodyPr/>
                    <a:lstStyle/>
                    <a:p>
                      <a:pPr marL="4254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lo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n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g</a:t>
                      </a:r>
                      <a:r>
                        <a:rPr lang="en-IN" sz="1000" spc="-15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ub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le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10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180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3.4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-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4932</a:t>
                      </a:r>
                      <a:r>
                        <a:rPr lang="en-IN" sz="1000" spc="-3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t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o</a:t>
                      </a:r>
                      <a:r>
                        <a:rPr lang="en-IN" sz="1000" spc="-1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1.1</a:t>
                      </a:r>
                      <a:r>
                        <a:rPr lang="en-IN" sz="1000" spc="5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spc="-5">
                          <a:effectLst/>
                          <a:latin typeface="Calibri"/>
                          <a:ea typeface="Calibri"/>
                          <a:cs typeface="Calibri"/>
                        </a:rPr>
                        <a:t>+</a:t>
                      </a:r>
                      <a:r>
                        <a:rPr lang="en-IN" sz="1000">
                          <a:effectLst/>
                          <a:latin typeface="Calibri"/>
                          <a:ea typeface="Calibri"/>
                          <a:cs typeface="Calibri"/>
                        </a:rPr>
                        <a:t>4932</a:t>
                      </a:r>
                      <a:endParaRPr lang="en-IN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ct val="115000"/>
                        </a:lnSpc>
                        <a:spcBef>
                          <a:spcPts val="145"/>
                        </a:spcBef>
                        <a:spcAft>
                          <a:spcPts val="0"/>
                        </a:spcAft>
                      </a:pP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19</a:t>
                      </a:r>
                      <a:r>
                        <a:rPr lang="en-IN" sz="1000" spc="-10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d</a:t>
                      </a:r>
                      <a:r>
                        <a:rPr lang="en-IN" sz="10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e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ci</a:t>
                      </a:r>
                      <a:r>
                        <a:rPr lang="en-IN" sz="10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m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al</a:t>
                      </a:r>
                      <a:r>
                        <a:rPr lang="en-IN" sz="1000" spc="-5" dirty="0">
                          <a:effectLst/>
                          <a:latin typeface="Calibri"/>
                          <a:ea typeface="Calibri"/>
                          <a:cs typeface="Calibri"/>
                        </a:rPr>
                        <a:t> </a:t>
                      </a:r>
                      <a:r>
                        <a:rPr lang="en-IN" sz="1000" spc="5" dirty="0">
                          <a:effectLst/>
                          <a:latin typeface="Calibri"/>
                          <a:ea typeface="Calibri"/>
                          <a:cs typeface="Calibri"/>
                        </a:rPr>
                        <a:t>p</a:t>
                      </a:r>
                      <a:r>
                        <a:rPr lang="en-IN" sz="10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laces</a:t>
                      </a:r>
                      <a:endParaRPr lang="en-IN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DDCF"/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1691680" y="2205658"/>
            <a:ext cx="134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Character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115616" y="5085184"/>
            <a:ext cx="15857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Floating-point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897832" y="2852936"/>
            <a:ext cx="1349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" indent="0">
              <a:buNone/>
            </a:pP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endParaRPr lang="en-US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2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Declarations of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There are two purposes: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1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tells the compiler what the variable name is.</a:t>
            </a: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2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It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specifies what type of data the variable will hold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IN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640080" lvl="2" indent="0">
              <a:buNone/>
            </a:pPr>
            <a:r>
              <a:rPr lang="en-IN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data-type variable-list</a:t>
            </a: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40080" lvl="2" indent="0">
              <a:buNone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7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IN" sz="17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640080" lvl="2" indent="0">
              <a:buNone/>
            </a:pP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velocity, distance;</a:t>
            </a:r>
          </a:p>
          <a:p>
            <a:pPr marL="640080" lvl="2" indent="0">
              <a:buNone/>
            </a:pP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5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a, b, c, d;</a:t>
            </a:r>
          </a:p>
          <a:p>
            <a:pPr marL="640080" lvl="2" indent="0">
              <a:buNone/>
            </a:pP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float </a:t>
            </a:r>
            <a:r>
              <a:rPr lang="en-IN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temp;</a:t>
            </a:r>
          </a:p>
          <a:p>
            <a:pPr marL="640080" lvl="2" indent="0">
              <a:buNone/>
            </a:pPr>
            <a:r>
              <a:rPr lang="en-IN" sz="15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char </a:t>
            </a:r>
            <a:r>
              <a:rPr lang="en-IN" sz="15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flag, option;</a:t>
            </a:r>
            <a:endParaRPr lang="en-US" sz="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429000"/>
            <a:ext cx="5283929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556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Declarations of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According to  C-language, in an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expression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variable say </a:t>
            </a:r>
            <a:r>
              <a:rPr lang="en-IN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refers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the contents of the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&amp;x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refers to the address of the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memory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location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65760" lvl="1" indent="0">
              <a:buNone/>
            </a:pPr>
            <a:r>
              <a:rPr lang="en-IN" sz="20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20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20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20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(“%f %f”, </a:t>
            </a:r>
            <a:r>
              <a:rPr lang="en-IN" sz="20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&amp;x, &amp;y);</a:t>
            </a:r>
          </a:p>
          <a:p>
            <a:pPr marL="365760" lvl="1" indent="0">
              <a:buNone/>
            </a:pP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IN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IN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(“%f %f %f”, </a:t>
            </a:r>
            <a:r>
              <a:rPr lang="en-IN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x, y, x + y);</a:t>
            </a:r>
            <a:endParaRPr lang="en-IN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endParaRPr lang="en-IN" sz="20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endParaRPr lang="es-ES" sz="8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365760" lvl="1" indent="0">
              <a:buNone/>
            </a:pPr>
            <a:endParaRPr lang="en-US" sz="8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29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403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79512" y="1484784"/>
            <a:ext cx="8640960" cy="4641696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basic structure of C programs.</a:t>
            </a:r>
          </a:p>
          <a:p>
            <a:pPr lvl="1"/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Language elements in C.</a:t>
            </a:r>
          </a:p>
          <a:p>
            <a:pPr lvl="1"/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Operators in C-language.</a:t>
            </a:r>
          </a:p>
          <a:p>
            <a:endParaRPr lang="en-US" sz="1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Variables in C-language.</a:t>
            </a:r>
          </a:p>
          <a:p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Expressions in C-programs.</a:t>
            </a:r>
          </a:p>
          <a:p>
            <a:pPr lvl="8"/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Automatic type conversion and type casting.</a:t>
            </a:r>
            <a:endParaRPr lang="en-IN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008112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Today’s discussion…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z="1000" i="1" dirty="0" smtClean="0"/>
              <a:t>CS 10001 : Programming and Data Structures</a:t>
            </a:r>
            <a:endParaRPr lang="en-IN" sz="10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</a:t>
            </a:fld>
            <a:endParaRPr lang="en-IN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9233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Declarations of Variables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325" y="1409700"/>
            <a:ext cx="699135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049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31</a:t>
            </a:fld>
            <a:endParaRPr lang="en-IN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03648" y="2852936"/>
            <a:ext cx="6696744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Assignment in C-Language 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46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Assignment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850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Used to assign values to variables, using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assignment </a:t>
            </a: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operator (=).</a:t>
            </a:r>
          </a:p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syntax:</a:t>
            </a:r>
          </a:p>
          <a:p>
            <a:pPr marL="365760" lvl="1" indent="0">
              <a:buNone/>
            </a:pPr>
            <a:r>
              <a:rPr lang="en-IN" sz="1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variable_name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expression;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velocity </a:t>
            </a:r>
            <a:r>
              <a:rPr lang="en-IN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20;</a:t>
            </a:r>
          </a:p>
          <a:p>
            <a:pPr marL="45720" indent="0">
              <a:buNone/>
            </a:pP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b </a:t>
            </a:r>
            <a:r>
              <a:rPr lang="en-IN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15; temp = 12.5;</a:t>
            </a:r>
          </a:p>
          <a:p>
            <a:pPr marL="45720" indent="0">
              <a:buNone/>
            </a:pP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A </a:t>
            </a:r>
            <a:r>
              <a:rPr lang="en-IN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A + 10;</a:t>
            </a:r>
          </a:p>
          <a:p>
            <a:pPr marL="45720" indent="0">
              <a:buNone/>
            </a:pP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v </a:t>
            </a:r>
            <a:r>
              <a:rPr lang="en-IN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u + f * t;</a:t>
            </a:r>
          </a:p>
          <a:p>
            <a:pPr marL="45720" indent="0">
              <a:buNone/>
            </a:pP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	s </a:t>
            </a:r>
            <a:r>
              <a:rPr lang="en-IN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u * t + 0.5 * f * t * t</a:t>
            </a: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365760" lvl="1" indent="0">
              <a:buNone/>
            </a:pPr>
            <a:endParaRPr lang="en-IN" sz="14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1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Assignment</a:t>
            </a:r>
            <a:r>
              <a:rPr lang="es-E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during</a:t>
            </a:r>
            <a:r>
              <a:rPr lang="es-E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</a:t>
            </a:r>
            <a:endParaRPr lang="es-ES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s-E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speed</a:t>
            </a: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30;</a:t>
            </a:r>
          </a:p>
          <a:p>
            <a:pPr marL="365760" lvl="1" indent="0">
              <a:buNone/>
            </a:pPr>
            <a:r>
              <a:rPr lang="es-E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char</a:t>
            </a: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s-E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flag</a:t>
            </a: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‘y</a:t>
            </a:r>
            <a:r>
              <a:rPr lang="es-E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’;</a:t>
            </a:r>
          </a:p>
          <a:p>
            <a:pPr marL="365760" lvl="1" indent="0">
              <a:buNone/>
            </a:pPr>
            <a:endParaRPr lang="es-ES" sz="16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Font typeface="Arial" pitchFamily="34" charset="0"/>
              <a:buChar char="•"/>
            </a:pPr>
            <a:r>
              <a:rPr lang="es-ES" sz="19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Multiple</a:t>
            </a:r>
            <a:r>
              <a:rPr lang="es-ES" sz="19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s-ES" sz="19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variable </a:t>
            </a:r>
            <a:r>
              <a:rPr lang="es-ES" sz="19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assignment</a:t>
            </a:r>
            <a:endParaRPr lang="es-ES" sz="19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= b = c = 5;</a:t>
            </a:r>
          </a:p>
          <a:p>
            <a:pPr marL="365760" lvl="1" indent="0">
              <a:buNone/>
            </a:pP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flag1 = flag2 = ‘y’;</a:t>
            </a:r>
          </a:p>
          <a:p>
            <a:pPr marL="365760" lvl="1" indent="0">
              <a:buNone/>
            </a:pPr>
            <a:r>
              <a:rPr lang="es-E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speed</a:t>
            </a: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s-E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flow</a:t>
            </a:r>
            <a:r>
              <a:rPr lang="es-E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= 20.0;</a:t>
            </a:r>
          </a:p>
          <a:p>
            <a:pPr marL="365760" lvl="1" indent="0">
              <a:buNone/>
            </a:pPr>
            <a:endParaRPr lang="en-US" sz="8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438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Assignment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addition to = operator, C has a set of </a:t>
            </a:r>
            <a:r>
              <a:rPr lang="en-IN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shorthand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assignment operators of the form </a:t>
            </a:r>
          </a:p>
          <a:p>
            <a:pPr marL="45720" indent="0">
              <a:buNone/>
            </a:pPr>
            <a:r>
              <a:rPr lang="en-IN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IN" sz="2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var_name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op= expression;</a:t>
            </a:r>
          </a:p>
          <a:p>
            <a:pPr marL="45720" indent="0">
              <a:buNone/>
            </a:pPr>
            <a:r>
              <a:rPr lang="en-IN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is equivalent to </a:t>
            </a:r>
          </a:p>
          <a:p>
            <a:pPr marL="45720" indent="0">
              <a:buNone/>
            </a:pPr>
            <a:r>
              <a:rPr lang="en-I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IN" sz="2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var_name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N" sz="2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var_name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op expression</a:t>
            </a:r>
            <a:r>
              <a:rPr lang="en-IN" sz="2400" dirty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5720" indent="0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</a:p>
          <a:p>
            <a:pPr marL="45720" indent="0">
              <a:buNone/>
            </a:pP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	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+= y+1; </a:t>
            </a:r>
            <a:r>
              <a:rPr lang="en-IN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x = x + (y+1);</a:t>
            </a:r>
          </a:p>
          <a:p>
            <a:pPr marL="45720" indent="0">
              <a:buNone/>
            </a:pP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x -= y  x = x-y;  </a:t>
            </a:r>
          </a:p>
          <a:p>
            <a:pPr marL="45720" indent="0">
              <a:buNone/>
            </a:pP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	a *= a;  a = a*a;</a:t>
            </a:r>
          </a:p>
          <a:p>
            <a:pPr marL="45720" indent="0">
              <a:buNone/>
            </a:pP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m %= n; 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m = </a:t>
            </a:r>
            <a:r>
              <a:rPr lang="en-IN" sz="2400" dirty="0" err="1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m%n</a:t>
            </a:r>
            <a:r>
              <a:rPr lang="en-IN" sz="24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;</a:t>
            </a:r>
            <a:endParaRPr lang="en-IN" sz="2400" dirty="0">
              <a:solidFill>
                <a:srgbClr val="00206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0978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34</a:t>
            </a:fld>
            <a:endParaRPr lang="en-IN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03648" y="2852936"/>
            <a:ext cx="6696744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Operators in C-Language 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40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Operators in 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276600" y="1600200"/>
            <a:ext cx="2592388" cy="6858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 dirty="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Operators</a:t>
            </a:r>
          </a:p>
        </p:txBody>
      </p:sp>
      <p:sp>
        <p:nvSpPr>
          <p:cNvPr id="15" name="Rectangle 4"/>
          <p:cNvSpPr>
            <a:spLocks noChangeArrowheads="1"/>
          </p:cNvSpPr>
          <p:nvPr/>
        </p:nvSpPr>
        <p:spPr bwMode="auto">
          <a:xfrm>
            <a:off x="457200" y="3505200"/>
            <a:ext cx="2592388" cy="9144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Arithmetic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Operators</a:t>
            </a: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3276600" y="3505200"/>
            <a:ext cx="2592388" cy="9144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Relational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Operators</a:t>
            </a:r>
          </a:p>
        </p:txBody>
      </p:sp>
      <p:sp>
        <p:nvSpPr>
          <p:cNvPr id="17" name="Rectangle 6"/>
          <p:cNvSpPr>
            <a:spLocks noChangeArrowheads="1"/>
          </p:cNvSpPr>
          <p:nvPr/>
        </p:nvSpPr>
        <p:spPr bwMode="auto">
          <a:xfrm>
            <a:off x="6096000" y="3505200"/>
            <a:ext cx="2592388" cy="914400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Logical</a:t>
            </a:r>
          </a:p>
          <a:p>
            <a:pPr algn="ctr"/>
            <a:r>
              <a:rPr lang="en-US" sz="240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Operators</a:t>
            </a:r>
          </a:p>
        </p:txBody>
      </p:sp>
      <p:sp>
        <p:nvSpPr>
          <p:cNvPr id="18" name="Line 7"/>
          <p:cNvSpPr>
            <a:spLocks noChangeShapeType="1"/>
          </p:cNvSpPr>
          <p:nvPr/>
        </p:nvSpPr>
        <p:spPr bwMode="auto">
          <a:xfrm flipV="1">
            <a:off x="4648200" y="2286000"/>
            <a:ext cx="0" cy="1219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9" name="Line 8"/>
          <p:cNvSpPr>
            <a:spLocks noChangeShapeType="1"/>
          </p:cNvSpPr>
          <p:nvPr/>
        </p:nvSpPr>
        <p:spPr bwMode="auto">
          <a:xfrm flipV="1">
            <a:off x="1752600" y="2286000"/>
            <a:ext cx="2057400" cy="1219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 flipV="1">
            <a:off x="5410200" y="2286000"/>
            <a:ext cx="1905000" cy="121920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IN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188912" y="4870698"/>
            <a:ext cx="1070720" cy="574526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Increment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Operators</a:t>
            </a:r>
          </a:p>
        </p:txBody>
      </p:sp>
      <p:sp>
        <p:nvSpPr>
          <p:cNvPr id="21" name="Rectangle 4"/>
          <p:cNvSpPr>
            <a:spLocks noChangeArrowheads="1"/>
          </p:cNvSpPr>
          <p:nvPr/>
        </p:nvSpPr>
        <p:spPr bwMode="auto">
          <a:xfrm>
            <a:off x="2195736" y="4870698"/>
            <a:ext cx="1070720" cy="574526"/>
          </a:xfrm>
          <a:prstGeom prst="rect">
            <a:avLst/>
          </a:prstGeom>
          <a:solidFill>
            <a:srgbClr val="FFFF99"/>
          </a:solidFill>
          <a:ln w="19050">
            <a:solidFill>
              <a:srgbClr val="CC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Bit-wise</a:t>
            </a: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Arial Narrow" pitchFamily="34" charset="0"/>
            </a:endParaRPr>
          </a:p>
          <a:p>
            <a:pPr algn="ctr"/>
            <a:r>
              <a:rPr lang="en-US" dirty="0">
                <a:effectLst>
                  <a:outerShdw blurRad="38100" dist="38100" dir="2700000" algn="tl">
                    <a:srgbClr val="FFFFFF"/>
                  </a:outerShdw>
                </a:effectLst>
                <a:latin typeface="Arial Narrow" pitchFamily="34" charset="0"/>
              </a:rPr>
              <a:t>Operators</a:t>
            </a:r>
          </a:p>
        </p:txBody>
      </p:sp>
      <p:cxnSp>
        <p:nvCxnSpPr>
          <p:cNvPr id="7" name="Straight Connector 6"/>
          <p:cNvCxnSpPr>
            <a:stCxn id="15" idx="2"/>
            <a:endCxn id="13" idx="0"/>
          </p:cNvCxnSpPr>
          <p:nvPr/>
        </p:nvCxnSpPr>
        <p:spPr>
          <a:xfrm flipH="1">
            <a:off x="724272" y="4419600"/>
            <a:ext cx="1029122" cy="451098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>
            <a:stCxn id="15" idx="2"/>
          </p:cNvCxnSpPr>
          <p:nvPr/>
        </p:nvCxnSpPr>
        <p:spPr>
          <a:xfrm>
            <a:off x="1753394" y="4419600"/>
            <a:ext cx="999376" cy="4510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5766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Arithmetic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Addition:	+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Subtraction:	-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Multiplication:	*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Division:	/	</a:t>
            </a:r>
          </a:p>
          <a:p>
            <a:pPr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Modulus:	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 lvl="1">
              <a:buFontTx/>
              <a:buNone/>
            </a:pP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distance = rate * time ;</a:t>
            </a:r>
          </a:p>
          <a:p>
            <a:pPr lvl="1">
              <a:buFontTx/>
              <a:buNone/>
            </a:pPr>
            <a:r>
              <a:rPr lang="en-GB" sz="1800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netIncome</a:t>
            </a: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= income - tax ;</a:t>
            </a:r>
          </a:p>
          <a:p>
            <a:pPr lvl="1">
              <a:buFontTx/>
              <a:buNone/>
            </a:pP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speed = distance / time ;</a:t>
            </a:r>
          </a:p>
          <a:p>
            <a:pPr lvl="1">
              <a:buFontTx/>
              <a:buNone/>
            </a:pP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area = PI * radius * radius;</a:t>
            </a:r>
          </a:p>
          <a:p>
            <a:pPr lvl="1">
              <a:buFontTx/>
              <a:buNone/>
            </a:pP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 = a * x * x + b*x + c;</a:t>
            </a:r>
          </a:p>
          <a:p>
            <a:pPr lvl="1">
              <a:buFontTx/>
              <a:buNone/>
            </a:pP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quotient = dividend / divisor;</a:t>
            </a:r>
          </a:p>
          <a:p>
            <a:pPr lvl="1">
              <a:buFontTx/>
              <a:buNone/>
            </a:pP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remain </a:t>
            </a:r>
            <a:r>
              <a:rPr lang="en-GB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= dividend </a:t>
            </a:r>
            <a:r>
              <a:rPr lang="en-GB" sz="18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% divisor;</a:t>
            </a:r>
            <a:endParaRPr lang="en-US" sz="1800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endParaRPr lang="en-US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340768"/>
            <a:ext cx="2286000" cy="2401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5812866" y="971436"/>
            <a:ext cx="22525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GB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GB" b="1" dirty="0" smtClean="0">
                <a:latin typeface="Courier New" pitchFamily="49" charset="0"/>
                <a:cs typeface="Courier New" pitchFamily="49" charset="0"/>
              </a:rPr>
              <a:t>13; y = 5; 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680966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Increment and Decrement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provides two unusual operators for incrementing and decrementing variables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Increment operator ++    : It adds 1 to its operand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++x;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(prefix operator)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x++;  (postfix </a:t>
            </a: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operator)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These are equivalent to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+ 1;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y = ++x; </a:t>
            </a: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equivalent to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</a:t>
            </a:r>
            <a:r>
              <a:rPr lang="en-IN" sz="18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x + 1;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++x;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x++;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are different.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++x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increments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its value is used, while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x++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increments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its value has been used.</a:t>
            </a:r>
          </a:p>
          <a:p>
            <a:pPr marL="45720" indent="0">
              <a:buNone/>
            </a:pPr>
            <a:endParaRPr lang="pt-B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37</a:t>
            </a:fld>
            <a:endParaRPr lang="en-IN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710315"/>
              </p:ext>
            </p:extLst>
          </p:nvPr>
        </p:nvGraphicFramePr>
        <p:xfrm>
          <a:off x="6194422" y="4581129"/>
          <a:ext cx="2699164" cy="103211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67856"/>
                <a:gridCol w="715654"/>
                <a:gridCol w="715654"/>
              </a:tblGrid>
              <a:tr h="3096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x = 5;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0963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 = ++x;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6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12846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y = x++;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6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>5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536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Increment and Decrement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Decrement operator --    : It subtracts 1 from its </a:t>
            </a:r>
            <a:r>
              <a:rPr lang="en-IN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operan</a:t>
            </a:r>
            <a:endParaRPr lang="en-IN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--x;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(prefix operator)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x--</a:t>
            </a: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;  (postfix </a:t>
            </a:r>
            <a:r>
              <a:rPr lang="en-IN" sz="18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operator)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These are equivalent to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- 1;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Note: 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x--; </a:t>
            </a: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not same as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--x;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Note: increment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(++) </a:t>
            </a:r>
            <a:r>
              <a:rPr lang="en-IN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decrement 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(--) </a:t>
            </a:r>
            <a:r>
              <a:rPr lang="en-IN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operators are only applicable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IN" sz="1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          to variables (integer).</a:t>
            </a:r>
          </a:p>
          <a:p>
            <a:pPr marL="365760" lvl="1" indent="0">
              <a:buNone/>
            </a:pPr>
            <a:r>
              <a:rPr lang="en-IN" sz="1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Examples:</a:t>
            </a:r>
            <a:r>
              <a:rPr lang="en-IN" sz="1800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+ j)++; </a:t>
            </a: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is illegal! This is because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i+j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is not an integer variable name</a:t>
            </a:r>
          </a:p>
          <a:p>
            <a:pPr marL="365760" lvl="1" indent="0">
              <a:buNone/>
            </a:pPr>
            <a:endParaRPr lang="en-IN" sz="8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Suppose,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10, b = 5; </a:t>
            </a: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Following two in sequence, if executed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++a – b  </a:t>
            </a: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will result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6;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b-- + a  </a:t>
            </a:r>
            <a:r>
              <a:rPr lang="en-IN" sz="1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itchFamily="18" charset="0"/>
              </a:rPr>
              <a:t>will result </a:t>
            </a:r>
            <a:r>
              <a:rPr lang="en-IN" sz="18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 = 16;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82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Bitwise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 provides six operators for bit manipulation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These operators may be applied to only integral operands, that is, char, short, </a:t>
            </a:r>
            <a:r>
              <a:rPr lang="en-IN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and long (both signed and unsigned)</a:t>
            </a:r>
          </a:p>
          <a:p>
            <a:pPr marL="365760" lvl="1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39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9507389"/>
              </p:ext>
            </p:extLst>
          </p:nvPr>
        </p:nvGraphicFramePr>
        <p:xfrm>
          <a:off x="1547664" y="2780928"/>
          <a:ext cx="5976664" cy="2304253"/>
        </p:xfrm>
        <a:graphic>
          <a:graphicData uri="http://schemas.openxmlformats.org/drawingml/2006/table">
            <a:tbl>
              <a:tblPr firstRow="1" firstCol="1" bandRow="1"/>
              <a:tblGrid>
                <a:gridCol w="1263810"/>
                <a:gridCol w="2192283"/>
                <a:gridCol w="1134912"/>
                <a:gridCol w="1385659"/>
              </a:tblGrid>
              <a:tr h="32917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Meaning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Usage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Example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Bitwise AND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x &amp;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0100 (4)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Bitwise 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x |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1101 (13)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^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Bitwise exclusive OR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 x ^ 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1001 (9)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&lt;&lt;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shift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x &lt;&lt;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0100 (4)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&gt;&gt;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Right shift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x &gt;&gt; 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0001(1)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17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~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One’s complement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~x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 = 1010 (10)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9"/>
          <p:cNvSpPr/>
          <p:nvPr/>
        </p:nvSpPr>
        <p:spPr>
          <a:xfrm>
            <a:off x="1403648" y="5483138"/>
            <a:ext cx="6941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See illustrations for left-shift and right-shift operations in the next slide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1484" y="2339753"/>
            <a:ext cx="6972924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x 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= 5 (0101), y = </a:t>
            </a:r>
            <a:r>
              <a:rPr lang="en-US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12 </a:t>
            </a:r>
            <a:r>
              <a:rPr lang="en-US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(1100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03648" y="5030525"/>
            <a:ext cx="6972924" cy="3558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</a:t>
            </a:r>
            <a:r>
              <a:rPr lang="en-US" sz="16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is an unsigned integer</a:t>
            </a:r>
            <a:endParaRPr lang="en-US" sz="1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571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3648" y="2996952"/>
            <a:ext cx="6696744" cy="1143000"/>
          </a:xfrm>
        </p:spPr>
        <p:txBody>
          <a:bodyPr>
            <a:normAutofit fontScale="90000"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Basic structure of C Programs </a:t>
            </a:r>
            <a:endParaRPr lang="en-IN" sz="4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21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Bitwise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Assume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5cb6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(the operand, i.e. bit pattern in hexa-decimal notation) and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 </a:t>
            </a:r>
            <a:r>
              <a:rPr lang="en-IN" sz="2000" dirty="0" smtClean="0">
                <a:solidFill>
                  <a:srgbClr val="00206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6 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(an unsigned number, i.e., number of displacements required)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Left-shift operation</a:t>
            </a:r>
          </a:p>
          <a:p>
            <a:pPr lvl="1"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Right-shift operation</a:t>
            </a: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599" y="2636912"/>
            <a:ext cx="3865800" cy="1601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599" y="4580042"/>
            <a:ext cx="3865800" cy="161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93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Relational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Used to compare two quantities.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1979712" y="2492896"/>
            <a:ext cx="5562600" cy="2682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FF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&lt;	is less than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&gt; 	is greater than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&lt;=	is less than or equal to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&gt;=	is greater than or equal to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==	is equal to</a:t>
            </a:r>
          </a:p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</a:rPr>
              <a:t>!=	is not equal to </a:t>
            </a:r>
          </a:p>
        </p:txBody>
      </p:sp>
    </p:spTree>
    <p:extLst>
      <p:ext uri="{BB962C8B-B14F-4D97-AF65-F5344CB8AC3E}">
        <p14:creationId xmlns:p14="http://schemas.microsoft.com/office/powerpoint/2010/main" val="159696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Relational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10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20 		is false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25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 35.5	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12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(7 + 5)	is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</a:p>
          <a:p>
            <a:pPr marL="45720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12 &gt;= 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(7 + 5)	is </a:t>
            </a: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When </a:t>
            </a: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arithmetic expressions are used on either side of a relational operator, the arithmetic expressions will be evaluated first and then the results compared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" indent="0">
              <a:buNone/>
            </a:pPr>
            <a:endParaRPr lang="en-IN" sz="8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Example: </a:t>
            </a:r>
            <a:endParaRPr lang="en-IN" sz="20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+ b &gt; c – d</a:t>
            </a:r>
            <a:r>
              <a:rPr lang="en-IN" sz="20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is the same as   </a:t>
            </a:r>
            <a:r>
              <a:rPr lang="en-IN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2000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a+b</a:t>
            </a:r>
            <a:r>
              <a:rPr lang="en-IN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&gt; (</a:t>
            </a:r>
            <a:r>
              <a:rPr lang="en-IN" sz="20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c-d</a:t>
            </a:r>
            <a:r>
              <a:rPr lang="en-IN" sz="200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0631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Relational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</a:p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       Sample </a:t>
            </a:r>
            <a:r>
              <a:rPr lang="en-US" sz="2000" dirty="0">
                <a:solidFill>
                  <a:srgbClr val="0070C0"/>
                </a:solidFill>
              </a:rPr>
              <a:t>code segment in C</a:t>
            </a:r>
          </a:p>
          <a:p>
            <a:endParaRPr lang="en-US" sz="2000" dirty="0"/>
          </a:p>
          <a:p>
            <a:pPr lvl="2">
              <a:buFontTx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if  (x &gt; y)</a:t>
            </a:r>
          </a:p>
          <a:p>
            <a:pPr lvl="2">
              <a:buFontTx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(“%d is larger\n”, x);</a:t>
            </a:r>
          </a:p>
          <a:p>
            <a:pPr lvl="2">
              <a:buFontTx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2">
              <a:buFontTx/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(“%d is larger\n”, y);</a:t>
            </a:r>
          </a:p>
          <a:p>
            <a:pPr marL="4572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976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Logical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two logical operators in C (also called logical connectives).</a:t>
            </a:r>
          </a:p>
          <a:p>
            <a:pPr lvl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&amp;&amp;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----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---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Logical AND</a:t>
            </a:r>
          </a:p>
          <a:p>
            <a:pPr lvl="1">
              <a:buFontTx/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| |   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   ------- 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itchFamily="2" charset="2"/>
              </a:rPr>
              <a:t>Logical OR</a:t>
            </a:r>
          </a:p>
          <a:p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they do?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They act upon operands that are themselves logical expressions.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individual logical expressions get combined into more complex conditions that are true or false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</a:p>
          <a:p>
            <a:pPr marL="365760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 &gt; b) &amp;&amp; (c &lt; d) || ((a-b) != (c-d)) </a:t>
            </a:r>
          </a:p>
          <a:p>
            <a:pPr marL="365760" lvl="1" indent="0">
              <a:buNone/>
            </a:pPr>
            <a:r>
              <a:rPr lang="en-US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 TRUE 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a = 5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b = 2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 = 1 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 = 4</a:t>
            </a:r>
            <a:endParaRPr lang="en-US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473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Logical Operators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AND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 is true if both the operands are true.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Logical OR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Result is true if at least one of the operands are true.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3068960"/>
            <a:ext cx="6102350" cy="2352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6252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Operator Precedence and Associativity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9050235"/>
              </p:ext>
            </p:extLst>
          </p:nvPr>
        </p:nvGraphicFramePr>
        <p:xfrm>
          <a:off x="1907704" y="1196752"/>
          <a:ext cx="4536504" cy="4875598"/>
        </p:xfrm>
        <a:graphic>
          <a:graphicData uri="http://schemas.openxmlformats.org/drawingml/2006/table">
            <a:tbl>
              <a:tblPr firstRow="1" firstCol="1" bandRow="1"/>
              <a:tblGrid>
                <a:gridCol w="1878040"/>
                <a:gridCol w="1274446"/>
                <a:gridCol w="1384018"/>
              </a:tblGrid>
              <a:tr h="1772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Operator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Associativity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Precedence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 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(unary)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Right to Left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--, ++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!, ~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*, /, %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+, -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&lt;&lt;, &gt;&gt;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&lt;, &lt;=, &gt;, &gt;=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== , !=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^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|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&amp;&amp;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||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Left to Right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0982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Right to Left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588224" y="2564904"/>
            <a:ext cx="2435282" cy="15741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operators 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namely =, +=, -=, *= 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%= are of 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lowest priority and 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right to left associativity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99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Operator Precedence and Associativity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 operators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namely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=, +=, -=, *=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%= are of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lowest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priority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1800" dirty="0" smtClean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right </a:t>
            </a:r>
            <a:r>
              <a:rPr lang="en-US" sz="180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 left </a:t>
            </a: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associativity</a:t>
            </a:r>
            <a:endParaRPr lang="en-IN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operators of the same priority, evaluation is from left to right as they appear.</a:t>
            </a:r>
          </a:p>
          <a:p>
            <a:pPr lvl="6">
              <a:buFont typeface="Arial" pitchFamily="34" charset="0"/>
              <a:buChar char="•"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Parenthesis may be used to change the precedence of operator evaluation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6">
              <a:buFont typeface="Arial" pitchFamily="34" charset="0"/>
              <a:buChar char="•"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Examples: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" indent="0">
              <a:buNone/>
            </a:pP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u + f * t;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	   v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u+(f*t);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 = x * y / z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	   X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(x*y)/z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= a + b – c * d / e 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A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((a+b)-((c*d)/e))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= -b * c + d % e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	    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	   A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= (((-b)*c)+(d%e))</a:t>
            </a:r>
            <a:endParaRPr lang="en-US" sz="1800" dirty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37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Operator Precedence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Parenthesis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may be used to change the precedence of operator evaluation.</a:t>
            </a:r>
          </a:p>
          <a:p>
            <a:pPr marL="45720" indent="0">
              <a:buNone/>
            </a:pPr>
            <a:endParaRPr lang="pt-B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pt-BR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Example: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+ b * c – d / e       	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+ (b * c) – (d / e)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* – b + d % e – f  	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* (– b) + (d % e) – f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– b + c + d          	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(((a – b) + c) + d)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x * y * z                 	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((x * y) * z)</a:t>
            </a:r>
          </a:p>
          <a:p>
            <a:pPr marL="45720" indent="0">
              <a:buNone/>
            </a:pP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a + b + c * d * e    	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pt-BR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t-BR" sz="18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(a + b) + ((c * d) * 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88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Integer arithmetic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 the operands in an arithmetic expression are integers, the expression is called integer expression, and the operation is called integer arithmetic.</a:t>
            </a:r>
          </a:p>
          <a:p>
            <a:pPr lvl="8">
              <a:buFont typeface="Arial" pitchFamily="34" charset="0"/>
              <a:buChar char="•"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Integer arithmetic </a:t>
            </a:r>
            <a:r>
              <a:rPr lang="en-IN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always yields integer values</a:t>
            </a: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Operators applicable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arithmetic operators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logical operators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relational operators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increment and decrement operators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bit-wise operators</a:t>
            </a:r>
          </a:p>
          <a:p>
            <a:pPr lvl="1">
              <a:buFont typeface="Arial" pitchFamily="34" charset="0"/>
              <a:buChar char="•"/>
            </a:pPr>
            <a:endParaRPr lang="en-IN" sz="1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endParaRPr lang="pt-B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49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73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Structure of C-Programs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7" y="1090626"/>
            <a:ext cx="5112568" cy="5031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45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Real Arithmetic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Arithmetic operations involving only real or floating-point operands.</a:t>
            </a:r>
          </a:p>
          <a:p>
            <a:pPr lvl="8">
              <a:buFont typeface="Arial" pitchFamily="34" charset="0"/>
              <a:buChar char="•"/>
            </a:pPr>
            <a:endParaRPr lang="en-IN" sz="1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Since floating-point values are rounded to the number of significant digits permissible, the final value is an approximation of the final result.</a:t>
            </a:r>
          </a:p>
          <a:p>
            <a:pPr marL="45720" indent="0">
              <a:buNone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Examples</a:t>
            </a: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1.0 </a:t>
            </a: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 3.0 * 3.0  will have the value 0.99999 and not 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1.0</a:t>
            </a:r>
          </a:p>
          <a:p>
            <a:pPr marL="45720" indent="0">
              <a:buNone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a </a:t>
            </a:r>
            <a:r>
              <a:rPr lang="pt-BR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22/7*7*7 = (((22/7)*7)*7) = 153.86</a:t>
            </a:r>
          </a:p>
          <a:p>
            <a:pPr marL="45720" indent="0">
              <a:buNone/>
            </a:pPr>
            <a:r>
              <a:rPr lang="pt-BR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b = 22*7/7*7 = (((</a:t>
            </a:r>
            <a:r>
              <a:rPr lang="pt-BR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22*7)/7)*7) = 154</a:t>
            </a: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modulus operator cannot be used with real operands.</a:t>
            </a:r>
          </a:p>
          <a:p>
            <a:pPr marL="45720" indent="0">
              <a:buNone/>
            </a:pPr>
            <a:endParaRPr lang="pt-BR" sz="18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50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84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Mixed-mode Arithmetic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When one of the operands is integer and the other is real, the expression is called a mixed-mode arithmetic expression.</a:t>
            </a:r>
          </a:p>
          <a:p>
            <a:pPr>
              <a:buFont typeface="Arial" pitchFamily="34" charset="0"/>
              <a:buChar char="•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If either operand is of the real type, then only real arithmetic is performed, and the result is a real number.</a:t>
            </a:r>
          </a:p>
          <a:p>
            <a:pPr marL="4572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	25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/ 10    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4572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	25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/ 10.0 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2.5</a:t>
            </a:r>
          </a:p>
          <a:p>
            <a:pPr>
              <a:buFont typeface="Arial" pitchFamily="34" charset="0"/>
              <a:buChar char="•"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Some more issues will be considered later.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51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13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Automatic Type Conversion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 language permits mixing of constants and variables of different types in an expression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During evaluation it adheres to very strict rules of type conversion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If operands are of different types, the </a:t>
            </a:r>
            <a:r>
              <a:rPr lang="en-IN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lower type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is automatically converted  to the </a:t>
            </a:r>
            <a:r>
              <a:rPr lang="en-IN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higher type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before the operation proceeds </a:t>
            </a:r>
          </a:p>
          <a:p>
            <a:pPr marL="640080" lvl="2" indent="0">
              <a:buNone/>
            </a:pPr>
            <a:r>
              <a:rPr lang="en-IN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lang="en-I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N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&lt; </a:t>
            </a:r>
            <a:r>
              <a:rPr lang="en-I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&lt;  </a:t>
            </a:r>
            <a:r>
              <a:rPr lang="en-I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IN" sz="1600" dirty="0" smtClean="0">
                <a:latin typeface="Times New Roman" pitchFamily="18" charset="0"/>
                <a:cs typeface="Times New Roman" pitchFamily="18" charset="0"/>
              </a:rPr>
              <a:t>  &lt; </a:t>
            </a:r>
            <a:r>
              <a:rPr lang="en-IN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  </a:t>
            </a:r>
            <a:r>
              <a:rPr lang="en-IN" sz="16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HIGHER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har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short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 are automatically converted to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IN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one operand is </a:t>
            </a:r>
            <a:r>
              <a:rPr lang="en-IN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unsigned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, then other is converted to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unsigned</a:t>
            </a:r>
            <a:r>
              <a:rPr lang="en-IN" dirty="0">
                <a:latin typeface="Times New Roman" pitchFamily="18" charset="0"/>
                <a:cs typeface="Times New Roman" pitchFamily="18" charset="0"/>
              </a:rPr>
              <a:t> and the result is in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unsigned</a:t>
            </a:r>
          </a:p>
          <a:p>
            <a:pPr lvl="1">
              <a:buFont typeface="Arial" pitchFamily="34" charset="0"/>
              <a:buChar char="•"/>
            </a:pP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is automatically converted to </a:t>
            </a:r>
            <a:r>
              <a:rPr lang="en-IN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one operand is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then other is converted to double and the result is in double</a:t>
            </a:r>
          </a:p>
          <a:p>
            <a:pPr lvl="1">
              <a:buFont typeface="Arial" pitchFamily="34" charset="0"/>
              <a:buChar char="•"/>
            </a:pPr>
            <a:r>
              <a:rPr lang="en-IN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If one operand is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, then the other operand is converted to </a:t>
            </a:r>
            <a:r>
              <a:rPr lang="en-IN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long</a:t>
            </a:r>
          </a:p>
          <a:p>
            <a:pPr lvl="2">
              <a:buFont typeface="Arial" pitchFamily="34" charset="0"/>
              <a:buChar char="•"/>
            </a:pPr>
            <a:endParaRPr lang="en-IN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52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4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Automatic Type Conversion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a = 10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b = 4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, c;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float x, y;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d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ouble z;</a:t>
            </a:r>
            <a:endParaRPr lang="en-IN" sz="1800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c = a / b;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x = a / b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y = a / 3.0</a:t>
            </a:r>
            <a:endParaRPr lang="en-IN" sz="1800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z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2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/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1.0;</a:t>
            </a:r>
            <a:endParaRPr lang="en-IN" sz="1800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		The value of </a:t>
            </a:r>
            <a:r>
              <a:rPr lang="en-IN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 will be 2</a:t>
            </a:r>
          </a:p>
          <a:p>
            <a:pPr marL="4572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		The value of </a:t>
            </a:r>
            <a:r>
              <a:rPr lang="en-IN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 will be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2.0</a:t>
            </a:r>
          </a:p>
          <a:p>
            <a:pPr marL="45720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		The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value of </a:t>
            </a:r>
            <a:r>
              <a:rPr lang="en-IN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y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will be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3.333333333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		The value of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z </a:t>
            </a:r>
            <a:r>
              <a:rPr lang="en-IN" sz="1800" dirty="0">
                <a:latin typeface="Times New Roman" pitchFamily="18" charset="0"/>
                <a:cs typeface="Times New Roman" pitchFamily="18" charset="0"/>
              </a:rPr>
              <a:t>will be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2.00000000000000 (and in double precision)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53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07291" y="2339753"/>
            <a:ext cx="69127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I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causes truncation of the fractional part</a:t>
            </a:r>
          </a:p>
          <a:p>
            <a:pPr lvl="1"/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I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float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causes 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rounding of digits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en-IN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ong </a:t>
            </a:r>
            <a:r>
              <a:rPr lang="en-IN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IN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causes </a:t>
            </a:r>
            <a:r>
              <a:rPr lang="en-IN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dropping of the excess higher order bits</a:t>
            </a:r>
            <a:endParaRPr lang="en-IN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IN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084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Automatic Type Conversion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54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6" y="1196752"/>
            <a:ext cx="6866582" cy="4752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1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 Casting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C language allows  to </a:t>
            </a:r>
            <a:r>
              <a:rPr lang="en-IN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force a type conversion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, which is different than the automatic type conversion </a:t>
            </a:r>
          </a:p>
          <a:p>
            <a:pPr>
              <a:buFont typeface="Arial" pitchFamily="34" charset="0"/>
              <a:buChar char="•"/>
            </a:pP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The syntax for such a </a:t>
            </a:r>
            <a:r>
              <a:rPr lang="en-IN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type casting </a:t>
            </a:r>
            <a:r>
              <a:rPr lang="en-IN" dirty="0" smtClean="0">
                <a:latin typeface="Times New Roman" pitchFamily="18" charset="0"/>
                <a:cs typeface="Times New Roman" pitchFamily="18" charset="0"/>
              </a:rPr>
              <a:t>is 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IN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N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type_name</a:t>
            </a:r>
            <a:r>
              <a:rPr lang="en-IN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expression;</a:t>
            </a:r>
            <a:endParaRPr lang="en-IN" sz="160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endParaRPr lang="en-IN" sz="9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en-I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</a:t>
            </a:r>
            <a:endParaRPr lang="en-IN" sz="1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65760" lvl="1" indent="0">
              <a:buNone/>
            </a:pPr>
            <a:r>
              <a:rPr lang="en-IN" sz="16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= 4, b = 5; float x; double y; </a:t>
            </a:r>
          </a:p>
          <a:p>
            <a:pPr marL="365760" lvl="1" indent="0">
              <a:buNone/>
            </a:pPr>
            <a:r>
              <a:rPr lang="en-IN" sz="16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(float) a / b;   </a:t>
            </a:r>
            <a:r>
              <a:rPr lang="en-IN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division is done in floating point mode, </a:t>
            </a:r>
            <a:r>
              <a:rPr lang="en-IN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0.8</a:t>
            </a:r>
          </a:p>
          <a:p>
            <a:pPr marL="365760" lvl="1" indent="0">
              <a:buNone/>
            </a:pPr>
            <a:r>
              <a:rPr lang="en-IN" sz="16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(</a:t>
            </a:r>
            <a:r>
              <a:rPr lang="en-IN" sz="1600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N" sz="16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x / b;     </a:t>
            </a:r>
            <a:r>
              <a:rPr lang="en-IN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 Result is converted to integer by truncation, </a:t>
            </a:r>
            <a:r>
              <a:rPr lang="en-IN" sz="1600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 = 0</a:t>
            </a:r>
            <a:endParaRPr lang="en-IN" sz="16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365760" lvl="1" indent="0">
              <a:buNone/>
            </a:pPr>
            <a:r>
              <a:rPr lang="en-IN" sz="1600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 = (char) b / a;</a:t>
            </a:r>
            <a:r>
              <a:rPr lang="en-IN" sz="1600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// It may report wrong type conversion</a:t>
            </a:r>
            <a:endParaRPr lang="en-IN" sz="1600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55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892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 Casting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 faulty reciprocal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finder</a:t>
            </a:r>
          </a:p>
          <a:p>
            <a:pPr marL="4572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" indent="0">
              <a:buNone/>
            </a:pP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 main ()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n;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d",&amp;n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("%f\n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",1/n);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}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3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 Casting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2000" dirty="0">
                <a:latin typeface="Times New Roman" pitchFamily="18" charset="0"/>
                <a:cs typeface="Times New Roman" pitchFamily="18" charset="0"/>
              </a:rPr>
              <a:t>A faulty reciprocal </a:t>
            </a: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finder</a:t>
            </a:r>
          </a:p>
          <a:p>
            <a:pPr marL="45720" indent="0">
              <a:buNone/>
            </a:pP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" indent="0">
              <a:buNone/>
            </a:pP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 main ()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n;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d",&amp;n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("%f\n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",1/n);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return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0;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}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455271" y="37170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division </a:t>
            </a:r>
            <a:r>
              <a:rPr lang="en-IN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1/n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is of integers (quotient).</a:t>
            </a:r>
          </a:p>
          <a:p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format </a:t>
            </a:r>
            <a:r>
              <a:rPr lang="en-IN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%f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IN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is for printing </a:t>
            </a:r>
            <a:r>
              <a:rPr lang="en-IN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 value.</a:t>
            </a:r>
            <a:endParaRPr lang="en-IN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90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Type Casting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n-IN" sz="2000" dirty="0" smtClean="0">
                <a:latin typeface="Times New Roman" pitchFamily="18" charset="0"/>
                <a:cs typeface="Times New Roman" pitchFamily="18" charset="0"/>
              </a:rPr>
              <a:t>Two solutions</a:t>
            </a:r>
          </a:p>
          <a:p>
            <a:pPr marL="45720" indent="0">
              <a:buNone/>
            </a:pPr>
            <a:endParaRPr lang="en-IN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Solution 1:				Solution 2</a:t>
            </a:r>
            <a:endParaRPr lang="en-IN" sz="2000" dirty="0">
              <a:latin typeface="Times New Roman" pitchFamily="18" charset="0"/>
              <a:cs typeface="Times New Roman" pitchFamily="18" charset="0"/>
            </a:endParaRP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&gt;			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5720" indent="0">
              <a:buNone/>
            </a:pP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main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()				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 main ()</a:t>
            </a: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{					{</a:t>
            </a:r>
            <a:endParaRPr lang="en-IN" sz="1800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;				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n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; </a:t>
            </a:r>
            <a:r>
              <a:rPr lang="en-IN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float x;</a:t>
            </a:r>
            <a:endParaRPr lang="en-IN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d",&amp;n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);		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scanf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("%</a:t>
            </a:r>
            <a:r>
              <a:rPr lang="en-IN" sz="1800" dirty="0" err="1">
                <a:latin typeface="Courier New" pitchFamily="49" charset="0"/>
                <a:cs typeface="Courier New" pitchFamily="49" charset="0"/>
              </a:rPr>
              <a:t>d",&amp;n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); </a:t>
            </a:r>
            <a:endParaRPr lang="en-IN" sz="18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("%f\n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",</a:t>
            </a:r>
            <a:r>
              <a:rPr lang="en-IN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1.0/n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IN" sz="1800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  x </a:t>
            </a:r>
            <a:r>
              <a:rPr lang="en-IN" sz="18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(float)1/n; </a:t>
            </a:r>
            <a:endParaRPr lang="en-IN" sz="1800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return 0;                     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printf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("%f\</a:t>
            </a:r>
            <a:r>
              <a:rPr lang="en-IN" sz="1800" dirty="0" err="1" smtClean="0">
                <a:latin typeface="Courier New" pitchFamily="49" charset="0"/>
                <a:cs typeface="Courier New" pitchFamily="49" charset="0"/>
              </a:rPr>
              <a:t>n",</a:t>
            </a:r>
            <a:r>
              <a:rPr lang="en-IN" sz="1800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IN" sz="1800" dirty="0">
              <a:latin typeface="Courier New" pitchFamily="49" charset="0"/>
              <a:cs typeface="Courier New" pitchFamily="49" charset="0"/>
            </a:endParaRPr>
          </a:p>
          <a:p>
            <a:pPr marL="45720" indent="0">
              <a:buNone/>
            </a:pP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}					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 return </a:t>
            </a:r>
            <a:r>
              <a:rPr lang="en-IN" sz="1800" dirty="0">
                <a:latin typeface="Courier New" pitchFamily="49" charset="0"/>
                <a:cs typeface="Courier New" pitchFamily="49" charset="0"/>
              </a:rPr>
              <a:t>0; 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	</a:t>
            </a:r>
          </a:p>
          <a:p>
            <a:pPr marL="45720" indent="0">
              <a:buNone/>
            </a:pPr>
            <a:r>
              <a:rPr lang="en-IN" sz="1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IN" sz="1800" dirty="0" smtClean="0">
                <a:latin typeface="Courier New" pitchFamily="49" charset="0"/>
                <a:cs typeface="Courier New" pitchFamily="49" charset="0"/>
              </a:rPr>
              <a:t>				}</a:t>
            </a:r>
            <a:endParaRPr lang="en-IN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58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4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Image result for Any question?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1710" y="1628800"/>
            <a:ext cx="2304256" cy="3584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936104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altLang="zh-CN" sz="60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Any question?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3568" y="5301208"/>
            <a:ext cx="770485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You may post your question(s) at the “Discussion Forum” maintained in the course Web page.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59</a:t>
            </a:fld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595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C Programs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>
              <a:buFont typeface="Arial" pitchFamily="34" charset="0"/>
              <a:buChar char="•"/>
            </a:pPr>
            <a:r>
              <a:rPr lang="en-IN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Header section</a:t>
            </a:r>
            <a:endParaRPr lang="en-IN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C-language provides a number of library functions to support a programmer.</a:t>
            </a:r>
          </a:p>
          <a:p>
            <a:pPr lvl="1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All these library functions are stored in files with extension .h. For example, all math related functions are stored in </a:t>
            </a:r>
            <a:r>
              <a:rPr lang="en-IN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math.h</a:t>
            </a:r>
            <a:r>
              <a:rPr lang="en-IN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library file</a:t>
            </a:r>
          </a:p>
          <a:p>
            <a:pPr lvl="1">
              <a:buFont typeface="Arial" pitchFamily="34" charset="0"/>
              <a:buChar char="•"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include such a library, you have to specify it as </a:t>
            </a:r>
          </a:p>
          <a:p>
            <a:pPr marL="365760" lvl="1" indent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#include  &lt;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libraryFile</a:t>
            </a:r>
            <a:r>
              <a:rPr lang="en-US" sz="18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.h</a:t>
            </a:r>
            <a:r>
              <a:rPr lang="en-US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365760" lvl="1" indent="0">
              <a:buNone/>
            </a:pPr>
            <a:endParaRPr lang="en-IN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you don’t include a priori, you may not get the functions defined in that library file and face compilation error.</a:t>
            </a:r>
          </a:p>
          <a:p>
            <a:pPr lvl="2">
              <a:buFont typeface="Arial" pitchFamily="34" charset="0"/>
              <a:buChar char="•"/>
            </a:pPr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is a default library and in some compiler, need not to be included explicitly.</a:t>
            </a:r>
          </a:p>
          <a:p>
            <a:pPr lvl="2">
              <a:buFont typeface="Arial" pitchFamily="34" charset="0"/>
              <a:buChar char="•"/>
            </a:pPr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can define your own library say “</a:t>
            </a:r>
            <a:r>
              <a:rPr lang="en-US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myLibrary.h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” and include it as 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#include “</a:t>
            </a:r>
            <a:r>
              <a:rPr lang="en-US" sz="18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myLibrary.h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”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(You should keep </a:t>
            </a:r>
            <a:r>
              <a:rPr lang="en-US" sz="1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myLibrary.h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in the same directory as your C-program is in; otherwise, specify the path explicitly.</a:t>
            </a:r>
          </a:p>
          <a:p>
            <a:pPr lvl="2">
              <a:buFont typeface="Arial" pitchFamily="34" charset="0"/>
              <a:buChar char="•"/>
            </a:pPr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This section is optional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that is, you may not necessarily include any library at all (except 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&lt;</a:t>
            </a:r>
            <a:r>
              <a:rPr lang="en-US" sz="1800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stdio.h</a:t>
            </a:r>
            <a:r>
              <a:rPr lang="en-US" sz="18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&gt;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6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283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60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the term “C” in C-programming language?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a C-program is required to be compiled before it is to be executed?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a C-program is converted into an executable program? 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you write a C-program, with out any main(), what will be the result?  What will happen, if you define a function (including mail () ) without return statement in it?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Can you define another function say f2() within a function f1()? If so, how?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the concept of “recursive function”?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called “command line arguments” in main ( )?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is a “syntax error” and a “semantic error”? Give examples for each.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Which of the following is valid and invalid so far they are identifier are concerned</a:t>
            </a:r>
          </a:p>
        </p:txBody>
      </p:sp>
      <p:sp>
        <p:nvSpPr>
          <p:cNvPr id="7" name="Rectangle 6"/>
          <p:cNvSpPr/>
          <p:nvPr/>
        </p:nvSpPr>
        <p:spPr>
          <a:xfrm>
            <a:off x="899592" y="5661248"/>
            <a:ext cx="792088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latin typeface="Courier New" pitchFamily="49" charset="0"/>
                <a:cs typeface="Courier New" pitchFamily="49" charset="0"/>
              </a:rPr>
              <a:t>num 1    num_1   _num1   1_num    int    continue   </a:t>
            </a:r>
            <a:r>
              <a:rPr lang="pt-BR" sz="1600" dirty="0" smtClean="0">
                <a:latin typeface="Courier New" pitchFamily="49" charset="0"/>
                <a:cs typeface="Courier New" pitchFamily="49" charset="0"/>
              </a:rPr>
              <a:t>Char  %rate</a:t>
            </a:r>
            <a:endParaRPr lang="en-IN" sz="1600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30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61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Why “header section” in C programs also called “preprocessor”?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you declare an identifier in “global declaration section”   as well as declared the same in the main function, what will happen?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Suppose, you declare a variable in main(), and then refer it inside another function where it is not defined. If the function is called from the main(), whether it will work?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Suppose, you declare a variable in global section. If you print the value of variable prior any initialization or assignment operation, what value it will print?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Whether is the any precedence relationship in “relational operators”. If so, how it is?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Arithmetic expression is usually expressed in “infix” notation. Other than, the infix notation, there are two more: “prefix” and “postfix” notations. What are these? 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1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 = 13.0 and y = 5.0 and z = x % y. What will be the value of z in this case?</a:t>
            </a:r>
          </a:p>
        </p:txBody>
      </p:sp>
    </p:spTree>
    <p:extLst>
      <p:ext uri="{BB962C8B-B14F-4D97-AF65-F5344CB8AC3E}">
        <p14:creationId xmlns:p14="http://schemas.microsoft.com/office/powerpoint/2010/main" val="2933259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62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If x = 5, then what will be the values of y in a) y = ++x; and b) y = x++;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What will be the value of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x &amp; 0177;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Given x as an integer variable, how you can transfer its value so that its binary representation will look like 01010101010101 (i.e., 1 followed by each zeros.)  Hint: Use bitwise operators.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is the largest value of </a:t>
            </a:r>
            <a:r>
              <a:rPr lang="en-US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that  the value of </a:t>
            </a:r>
            <a:r>
              <a:rPr lang="en-US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n!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can be stored in </a:t>
            </a:r>
            <a:r>
              <a:rPr lang="en-US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declared as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 a = 0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6db7 (in hexadecimal notation). What will be the value (in hexadecimal) of b if b = a &amp; ~0</a:t>
            </a:r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fc00?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 a =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6db7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(in hexadecimal notation). What will be the value (in hexadecimal) of b if b = a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&lt;&lt; 5 and a &gt;&gt; 4?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Suppose,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2;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value the following statement will print?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(“x1 = %d, x2 = %d, x3 = %d”, x, ++x, x++);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(“x1 = %d, x2 = %d, x3 = %d”, x,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x--, --x);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lnSpc>
                <a:spcPct val="150000"/>
              </a:lnSpc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indent="-457200">
              <a:lnSpc>
                <a:spcPct val="150000"/>
              </a:lnSpc>
              <a:buFont typeface="+mj-lt"/>
              <a:buAutoNum type="arabicPeriod" startAt="18"/>
            </a:pPr>
            <a:endParaRPr lang="en-US" sz="1400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529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to ponder…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63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#02: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02920" indent="-457200">
              <a:lnSpc>
                <a:spcPct val="150000"/>
              </a:lnSpc>
              <a:buFont typeface="+mj-lt"/>
              <a:buAutoNum type="arabicPeriod" startAt="25"/>
            </a:pPr>
            <a:r>
              <a:rPr lang="en-US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What is the simplified and equivalent code  of the statement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a[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++] = 10;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25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Resolve the precedence and associativity in the expression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= n++ -j + 10;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evaluate if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 = 1, j = 2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02920" indent="-457200">
              <a:lnSpc>
                <a:spcPct val="150000"/>
              </a:lnSpc>
              <a:buFont typeface="+mj-lt"/>
              <a:buAutoNum type="arabicPeriod" startAt="25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will be the equivalent code of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 %= n += p; </a:t>
            </a:r>
            <a:endParaRPr lang="en-US" sz="1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2920" indent="-457200">
              <a:lnSpc>
                <a:spcPct val="150000"/>
              </a:lnSpc>
              <a:buFont typeface="+mj-lt"/>
              <a:buAutoNum type="arabicPeriod" startAt="25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the following code will print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x;   x = 48;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(“x = %c\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n”,x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indent="-457200">
              <a:lnSpc>
                <a:spcPct val="150000"/>
              </a:lnSpc>
              <a:buFont typeface="+mj-lt"/>
              <a:buAutoNum type="arabicPeriod" startAt="29"/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What the following code will print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 a;   a 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‘0’; </a:t>
            </a:r>
            <a:r>
              <a:rPr lang="en-US" sz="1400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(“a </a:t>
            </a: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%d\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n”,a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); </a:t>
            </a: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02920" indent="-457200">
              <a:lnSpc>
                <a:spcPct val="150000"/>
              </a:lnSpc>
              <a:buFont typeface="+mj-lt"/>
              <a:buAutoNum type="arabicPeriod" startAt="30"/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char c;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1, float f = 2.0, double d = 2.5,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then   what value the following expression will result?</a:t>
            </a:r>
          </a:p>
          <a:p>
            <a:pPr marL="45720" indent="0">
              <a:lnSpc>
                <a:spcPct val="150000"/>
              </a:lnSpc>
              <a:buNone/>
            </a:pPr>
            <a:r>
              <a:rPr lang="en-US" sz="1400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c = </a:t>
            </a:r>
            <a:r>
              <a:rPr lang="en-US" sz="1400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 f / f * d;</a:t>
            </a:r>
          </a:p>
          <a:p>
            <a:pPr marL="45720" indent="0">
              <a:lnSpc>
                <a:spcPct val="150000"/>
              </a:lnSpc>
              <a:buNone/>
            </a:pPr>
            <a:endParaRPr lang="en-US" sz="1400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" indent="0">
              <a:lnSpc>
                <a:spcPct val="150000"/>
              </a:lnSpc>
              <a:buNone/>
            </a:pPr>
            <a:endParaRPr lang="en-US" sz="1400" i="1" dirty="0" smtClean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27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4294967295"/>
          </p:nvPr>
        </p:nvSpPr>
        <p:spPr>
          <a:xfrm>
            <a:off x="107504" y="404664"/>
            <a:ext cx="8229600" cy="93610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48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Problems for practice…</a:t>
            </a:r>
          </a:p>
          <a:p>
            <a:pPr marL="0" indent="0" algn="ctr">
              <a:buNone/>
            </a:pPr>
            <a:endParaRPr lang="en-US" altLang="zh-CN" sz="2000" dirty="0">
              <a:solidFill>
                <a:srgbClr val="FF00FF"/>
              </a:solidFill>
              <a:ea typeface="宋体" pitchFamily="2" charset="-122"/>
            </a:endParaRPr>
          </a:p>
          <a:p>
            <a:pPr marL="0" indent="0">
              <a:buNone/>
            </a:pPr>
            <a:endParaRPr lang="en-IN" altLang="zh-CN" sz="2000" dirty="0" smtClean="0">
              <a:solidFill>
                <a:srgbClr val="FF00FF"/>
              </a:solidFill>
              <a:ea typeface="宋体" pitchFamily="2" charset="-122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dirty="0" smtClean="0"/>
              <a:t>CS 10001 : Programming and Data Structures</a:t>
            </a:r>
            <a:endParaRPr lang="en-IN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64</a:t>
            </a:fld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#01: © DSamanta</a:t>
            </a:r>
            <a:endParaRPr lang="en-IN" sz="1000" b="0" i="1" dirty="0"/>
          </a:p>
        </p:txBody>
      </p:sp>
      <p:sp>
        <p:nvSpPr>
          <p:cNvPr id="8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63272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lnSpc>
                <a:spcPct val="150000"/>
              </a:lnSpc>
              <a:buNone/>
            </a:pPr>
            <a:endParaRPr lang="en-US" sz="1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2400" b="1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You can check the Moodle course management system for a set of problems for your own practice.</a:t>
            </a:r>
          </a:p>
          <a:p>
            <a:pPr lvl="8">
              <a:spcBef>
                <a:spcPts val="0"/>
              </a:spcBef>
              <a:spcAft>
                <a:spcPts val="0"/>
              </a:spcAft>
            </a:pPr>
            <a:endParaRPr lang="en-US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sz="800" b="1" dirty="0" smtClean="0">
              <a:solidFill>
                <a:schemeClr val="bg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Login to the Moodle system at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cse.iitkgp.ac.in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Select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PDS Spring-2017 (Theory) 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the link “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My Courses</a:t>
            </a: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Go to 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Topic 2: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Programming Elements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Solutions to the problems in </a:t>
            </a:r>
            <a:r>
              <a:rPr lang="en-US" sz="24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 Sheet #</a:t>
            </a:r>
            <a:r>
              <a:rPr lang="en-US" sz="2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02 </a:t>
            </a:r>
            <a:r>
              <a:rPr lang="en-US" sz="2400" dirty="0" smtClean="0">
                <a:solidFill>
                  <a:schemeClr val="bg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will be uploaded in due time.</a:t>
            </a:r>
          </a:p>
        </p:txBody>
      </p:sp>
    </p:spTree>
    <p:extLst>
      <p:ext uri="{BB962C8B-B14F-4D97-AF65-F5344CB8AC3E}">
        <p14:creationId xmlns:p14="http://schemas.microsoft.com/office/powerpoint/2010/main" val="290743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Lecture #01: © DSamanta</a:t>
            </a:r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CS 10001 : Programming and Data Structures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/>
              <a:t>65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251520" y="2644170"/>
            <a:ext cx="80648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If you try to solve problems yourself, then you will learn many things automatically.</a:t>
            </a:r>
          </a:p>
          <a:p>
            <a:pPr lvl="1"/>
            <a:endParaRPr lang="en-US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 algn="r"/>
            <a:r>
              <a:rPr lang="en-US" sz="2400" dirty="0" smtClean="0">
                <a:solidFill>
                  <a:srgbClr val="B808BC"/>
                </a:solidFill>
                <a:latin typeface="Times New Roman" pitchFamily="18" charset="0"/>
                <a:cs typeface="Times New Roman" pitchFamily="18" charset="0"/>
              </a:rPr>
              <a:t>Spend few minutes and then enjoy the study</a:t>
            </a:r>
            <a:r>
              <a:rPr lang="en-US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IN" sz="2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IN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IN" sz="2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40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C-Programs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Declaration section</a:t>
            </a:r>
            <a:endParaRPr lang="en-IN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This section is also optional</a:t>
            </a:r>
          </a:p>
          <a:p>
            <a:pPr lvl="2">
              <a:buFont typeface="Arial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this section, you may define the following</a:t>
            </a: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Global variables</a:t>
            </a:r>
          </a:p>
          <a:p>
            <a:pPr lvl="3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variables, which is common to any functions in the program</a:t>
            </a:r>
          </a:p>
          <a:p>
            <a:pPr lvl="3">
              <a:buFont typeface="Arial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Constant </a:t>
            </a:r>
          </a:p>
          <a:p>
            <a:pPr lvl="3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You may need many constants in your program. Those constant can be defined in this section.</a:t>
            </a: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 For example: </a:t>
            </a:r>
            <a:r>
              <a:rPr lang="en-IN" sz="1400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IN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PI 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3.1428571</a:t>
            </a:r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//Carefully note the syntax</a:t>
            </a:r>
          </a:p>
          <a:p>
            <a:pPr marL="914400" lvl="3" indent="0">
              <a:buNone/>
            </a:pPr>
            <a:endParaRPr lang="en-US" sz="8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prototype</a:t>
            </a:r>
          </a:p>
          <a:p>
            <a:pPr lvl="3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Define only the name(s) of the function(s) and their arguments, if any, you wish to refer them later in any other functions(s) declaration.</a:t>
            </a:r>
          </a:p>
          <a:p>
            <a:pPr lvl="3">
              <a:buFont typeface="Arial" pitchFamily="34" charset="0"/>
              <a:buChar char="•"/>
            </a:pPr>
            <a:r>
              <a:rPr lang="en-US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example: </a:t>
            </a: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4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 x; float y);</a:t>
            </a:r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Carefully note the syntax</a:t>
            </a:r>
            <a:endParaRPr lang="en-US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7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917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C-Programs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IN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Main function section</a:t>
            </a:r>
            <a:endParaRPr lang="en-IN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each C-program, there should be one function called </a:t>
            </a:r>
            <a:r>
              <a:rPr lang="en-US" sz="1800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main()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2">
              <a:buFont typeface="Arial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All statements in this function should be enclosed within { …}</a:t>
            </a:r>
          </a:p>
          <a:p>
            <a:pPr lvl="8">
              <a:buFont typeface="Arial" pitchFamily="34" charset="0"/>
              <a:buChar char="•"/>
            </a:pPr>
            <a:endParaRPr lang="en-US" sz="12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0" lvl="2" indent="0">
              <a:buNone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v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oid main()                           </a:t>
            </a:r>
            <a:r>
              <a:rPr lang="en-US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// In some compiler, “void” is optional</a:t>
            </a:r>
          </a:p>
          <a:p>
            <a:pPr marL="914400" lvl="3" indent="0">
              <a:buNone/>
            </a:pP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Statement 1</a:t>
            </a:r>
          </a:p>
          <a:p>
            <a:pPr marL="914400" lvl="3" indent="0">
              <a:buNone/>
            </a:pP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….</a:t>
            </a:r>
          </a:p>
          <a:p>
            <a:pPr marL="914400" lvl="3" indent="0">
              <a:buNone/>
            </a:pP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Statement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3">
              <a:buFont typeface="Arial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 ( )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function may be with a zero or more list of argument(s).</a:t>
            </a:r>
          </a:p>
          <a:p>
            <a:pPr lvl="6">
              <a:buFont typeface="Arial" pitchFamily="34" charset="0"/>
              <a:buChar char="•"/>
            </a:pPr>
            <a:endParaRPr lang="en-US" sz="9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last statement of a main function should be a </a:t>
            </a:r>
            <a:r>
              <a:rPr lang="en-US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return statement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40080" lvl="2" indent="0">
              <a:buNone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For example</a:t>
            </a:r>
          </a:p>
          <a:p>
            <a:pPr marL="640080" lvl="2" indent="0">
              <a:buNone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return 0; 		          </a:t>
            </a:r>
            <a:r>
              <a:rPr lang="en-US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r>
              <a:rPr lang="en-US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Carefully note the syntax</a:t>
            </a:r>
            <a:endParaRPr lang="en-US" sz="1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40080" lvl="2" indent="0">
              <a:buNone/>
            </a:pPr>
            <a:endParaRPr lang="en-US" sz="1400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lvl="1"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8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193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12968" cy="1143000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en-US" sz="4000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of C-Programs </a:t>
            </a:r>
            <a:endParaRPr lang="en-IN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196753"/>
            <a:ext cx="8363272" cy="4752528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IN" sz="2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Other function declaration section</a:t>
            </a:r>
            <a:endParaRPr lang="en-IN" sz="21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 a C-program, a programmer may define zero or more function(s)</a:t>
            </a:r>
          </a:p>
          <a:p>
            <a:pPr lvl="2">
              <a:buFont typeface="Arial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All such function(s) should be defined/declared in this section in any order using the same syntax as the </a:t>
            </a:r>
            <a:r>
              <a:rPr lang="en-US" sz="18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main ( )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function.</a:t>
            </a:r>
          </a:p>
          <a:p>
            <a:pPr marL="365760" lvl="1" indent="0">
              <a:buNone/>
            </a:pPr>
            <a:r>
              <a:rPr lang="en-US" sz="1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 example</a:t>
            </a: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myFunction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( [arg1; [arg2, ….]]) </a:t>
            </a:r>
          </a:p>
          <a:p>
            <a:pPr marL="914400" lvl="3" indent="0">
              <a:buNone/>
            </a:pP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Statement 1</a:t>
            </a:r>
          </a:p>
          <a:p>
            <a:pPr marL="914400" lvl="3" indent="0">
              <a:buNone/>
            </a:pP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….</a:t>
            </a:r>
          </a:p>
          <a:p>
            <a:pPr marL="914400" lvl="3" indent="0">
              <a:buNone/>
            </a:pPr>
            <a:r>
              <a:rPr lang="en-US" sz="14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       Statement </a:t>
            </a:r>
            <a:r>
              <a:rPr lang="en-US" sz="1400" dirty="0" err="1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marL="914400" lvl="3" indent="0">
              <a:buNone/>
            </a:pPr>
            <a:r>
              <a:rPr lang="en-US" sz="14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dirty="0" smtClean="0">
              <a:solidFill>
                <a:srgbClr val="002060"/>
              </a:solidFill>
              <a:latin typeface="Courier New" pitchFamily="49" charset="0"/>
              <a:cs typeface="Courier New" pitchFamily="49" charset="0"/>
            </a:endParaRPr>
          </a:p>
          <a:p>
            <a:pPr lvl="3">
              <a:buFont typeface="Arial" pitchFamily="34" charset="0"/>
              <a:buChar char="•"/>
            </a:pPr>
            <a:endParaRPr lang="en-US" sz="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The last statement  in such a function should be a return statement and return a value compatible to </a:t>
            </a:r>
            <a:r>
              <a:rPr lang="en-US" sz="1600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600" dirty="0" err="1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returnType</a:t>
            </a:r>
            <a:r>
              <a:rPr lang="en-US" sz="1600" dirty="0" smtClean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US" sz="1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4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>
              <a:buFont typeface="Arial" pitchFamily="34" charset="0"/>
              <a:buChar char="•"/>
            </a:pPr>
            <a:endParaRPr lang="en-IN" sz="1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en-IN" sz="1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CS 10001 : Programming and Data Structures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12D51A-C1C7-4F6F-ADB4-90C3724E8DB4}" type="slidenum">
              <a:rPr lang="en-IN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/>
              <a:t>9</a:t>
            </a:fld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t>Lecture #02: © DSamanta</a:t>
            </a:r>
            <a:endParaRPr lang="en-IN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833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1060</TotalTime>
  <Words>4614</Words>
  <Application>Microsoft Office PowerPoint</Application>
  <PresentationFormat>On-screen Show (4:3)</PresentationFormat>
  <Paragraphs>937</Paragraphs>
  <Slides>65</Slides>
  <Notes>1</Notes>
  <HiddenSlides>0</HiddenSlides>
  <MMClips>0</MMClips>
  <ScaleCrop>false</ScaleCrop>
  <HeadingPairs>
    <vt:vector size="10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Links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78" baseType="lpstr">
      <vt:lpstr>SimSun</vt:lpstr>
      <vt:lpstr>Arial</vt:lpstr>
      <vt:lpstr>Arial Narrow</vt:lpstr>
      <vt:lpstr>Calibri</vt:lpstr>
      <vt:lpstr>Courier New</vt:lpstr>
      <vt:lpstr>Georgia</vt:lpstr>
      <vt:lpstr>Times New Roman</vt:lpstr>
      <vt:lpstr>Trebuchet MS</vt:lpstr>
      <vt:lpstr>Wingdings</vt:lpstr>
      <vt:lpstr>Slipstream</vt:lpstr>
      <vt:lpstr>C:\Users\DSamanta\Documents\Drawing1.vsd\Drawing\~Page-1\Sheet.1</vt:lpstr>
      <vt:lpstr>D:\Academic\Course\PDS\My Slides\Drawing1\Drawing\~Page-1\Sheet.1</vt:lpstr>
      <vt:lpstr>Document</vt:lpstr>
      <vt:lpstr>Programming and Data Structures</vt:lpstr>
      <vt:lpstr>PowerPoint Presentation</vt:lpstr>
      <vt:lpstr>Today’s discussion…</vt:lpstr>
      <vt:lpstr>Basic structure of C Programs </vt:lpstr>
      <vt:lpstr>Basic Structure of C-Programs </vt:lpstr>
      <vt:lpstr>Basic Structure of C Programs </vt:lpstr>
      <vt:lpstr>Basic Structure of C-Programs </vt:lpstr>
      <vt:lpstr>Basic Structure of C-Programs </vt:lpstr>
      <vt:lpstr>Basic Structure of C-Programs </vt:lpstr>
      <vt:lpstr>An example </vt:lpstr>
      <vt:lpstr>Just for practice… </vt:lpstr>
      <vt:lpstr>Just for practice… </vt:lpstr>
      <vt:lpstr>Language Elements in C</vt:lpstr>
      <vt:lpstr>The C-Character Set</vt:lpstr>
      <vt:lpstr>ASCII Codes of C-Character Set</vt:lpstr>
      <vt:lpstr>Keywords in C</vt:lpstr>
      <vt:lpstr>Identifiers in C</vt:lpstr>
      <vt:lpstr>Variables and Data Types in C </vt:lpstr>
      <vt:lpstr>Variables</vt:lpstr>
      <vt:lpstr>Constants</vt:lpstr>
      <vt:lpstr>Integer Constants</vt:lpstr>
      <vt:lpstr>Floating-point Constants</vt:lpstr>
      <vt:lpstr>Single Character Constants</vt:lpstr>
      <vt:lpstr>Single Character Constants</vt:lpstr>
      <vt:lpstr>Basic Data Types in C</vt:lpstr>
      <vt:lpstr>Basic Data Types in C</vt:lpstr>
      <vt:lpstr>Basic Data Types in C</vt:lpstr>
      <vt:lpstr>Declarations of Variables</vt:lpstr>
      <vt:lpstr>Declarations of Variables</vt:lpstr>
      <vt:lpstr>Declarations of Variables</vt:lpstr>
      <vt:lpstr>Assignment in C-Language </vt:lpstr>
      <vt:lpstr>Assignment in C</vt:lpstr>
      <vt:lpstr>Assignment in C</vt:lpstr>
      <vt:lpstr>Operators in C-Language </vt:lpstr>
      <vt:lpstr>Operators in C</vt:lpstr>
      <vt:lpstr>Arithmetic Operators</vt:lpstr>
      <vt:lpstr>Increment and Decrement Operators</vt:lpstr>
      <vt:lpstr>Increment and Decrement Operators</vt:lpstr>
      <vt:lpstr>Bitwise Operators</vt:lpstr>
      <vt:lpstr>Bitwise Operators</vt:lpstr>
      <vt:lpstr>Relational Operators</vt:lpstr>
      <vt:lpstr>Relational Operators</vt:lpstr>
      <vt:lpstr>Relational Operators</vt:lpstr>
      <vt:lpstr>Logical Operators</vt:lpstr>
      <vt:lpstr>Logical Operators</vt:lpstr>
      <vt:lpstr>Operator Precedence and Associativity</vt:lpstr>
      <vt:lpstr>Operator Precedence and Associativity</vt:lpstr>
      <vt:lpstr>Operator Precedence</vt:lpstr>
      <vt:lpstr>Integer arithmetic</vt:lpstr>
      <vt:lpstr>Real Arithmetic</vt:lpstr>
      <vt:lpstr>Mixed-mode Arithmetic</vt:lpstr>
      <vt:lpstr>Automatic Type Conversion</vt:lpstr>
      <vt:lpstr>Automatic Type Conversion</vt:lpstr>
      <vt:lpstr>Automatic Type Conversion</vt:lpstr>
      <vt:lpstr>Type Casting</vt:lpstr>
      <vt:lpstr>Type Casting</vt:lpstr>
      <vt:lpstr>Type Casting</vt:lpstr>
      <vt:lpstr>Type Casting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IIT Kharagpur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and Data Structures</dc:title>
  <dc:creator>Debasis Samanta</dc:creator>
  <cp:lastModifiedBy>ds</cp:lastModifiedBy>
  <cp:revision>252</cp:revision>
  <dcterms:created xsi:type="dcterms:W3CDTF">2016-12-06T07:31:32Z</dcterms:created>
  <dcterms:modified xsi:type="dcterms:W3CDTF">2017-01-19T01:29:08Z</dcterms:modified>
</cp:coreProperties>
</file>